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96" r:id="rId6"/>
    <p:sldId id="261" r:id="rId7"/>
    <p:sldId id="262" r:id="rId8"/>
    <p:sldId id="297" r:id="rId9"/>
    <p:sldId id="298" r:id="rId10"/>
    <p:sldId id="299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301" r:id="rId42"/>
    <p:sldId id="300" r:id="rId43"/>
    <p:sldId id="302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3A629-46F9-438D-A98D-24B4BD442EEC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08D1E-F933-4923-A987-22B329213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50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08D1E-F933-4923-A987-22B329213BF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48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9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0083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11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2388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33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9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1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80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84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6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8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6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7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2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2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A5B19-AAD8-4AD9-87F5-96ACBF2CCE09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0696F21-CEA7-49F4-A744-6CA98609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9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16" r:id="rId14"/>
    <p:sldLayoutId id="2147483817" r:id="rId15"/>
    <p:sldLayoutId id="21474838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973" y="1972370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cs typeface="B Kamran Outline" panose="00000400000000000000" pitchFamily="2" charset="-78"/>
              </a:rPr>
              <a:t>آشنایی با بیماری آنفلوانزا</a:t>
            </a:r>
            <a:r>
              <a:rPr lang="fa-IR" sz="3600" dirty="0" smtClean="0">
                <a:solidFill>
                  <a:srgbClr val="FF0000"/>
                </a:solidFill>
                <a:cs typeface="B Kamran Outline" panose="00000400000000000000" pitchFamily="2" charset="-78"/>
              </a:rPr>
              <a:t> </a:t>
            </a:r>
            <a:br>
              <a:rPr lang="fa-IR" sz="3600" dirty="0" smtClean="0">
                <a:solidFill>
                  <a:srgbClr val="FF0000"/>
                </a:solidFill>
                <a:cs typeface="B Kamran Outline" panose="00000400000000000000" pitchFamily="2" charset="-78"/>
              </a:rPr>
            </a:br>
            <a:r>
              <a:rPr lang="fa-IR" sz="3600" dirty="0" smtClean="0">
                <a:solidFill>
                  <a:srgbClr val="FF0000"/>
                </a:solidFill>
                <a:cs typeface="B Kamran Outline" panose="00000400000000000000" pitchFamily="2" charset="-78"/>
              </a:rPr>
              <a:t>راههای انتقال و پیشگیری </a:t>
            </a:r>
            <a:r>
              <a:rPr lang="fa-IR" sz="4400" dirty="0" smtClean="0">
                <a:solidFill>
                  <a:srgbClr val="FF0000"/>
                </a:solidFill>
                <a:cs typeface="2  Sahar" panose="00000400000000000000" pitchFamily="2" charset="-78"/>
              </a:rPr>
              <a:t/>
            </a:r>
            <a:br>
              <a:rPr lang="fa-IR" sz="4400" dirty="0" smtClean="0">
                <a:solidFill>
                  <a:srgbClr val="FF0000"/>
                </a:solidFill>
                <a:cs typeface="2  Sahar" panose="00000400000000000000" pitchFamily="2" charset="-78"/>
              </a:rPr>
            </a:br>
            <a:r>
              <a:rPr lang="fa-IR" sz="4400" dirty="0" smtClean="0">
                <a:solidFill>
                  <a:srgbClr val="FF0000"/>
                </a:solidFill>
              </a:rPr>
              <a:t/>
            </a:r>
            <a:br>
              <a:rPr lang="fa-IR" sz="4400" dirty="0" smtClean="0">
                <a:solidFill>
                  <a:srgbClr val="FF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973" y="5306095"/>
            <a:ext cx="5074276" cy="1226712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واحد ارائه دهنده :پیشگیری و مبارزه با بیماری های واگیر             </a:t>
            </a:r>
          </a:p>
          <a:p>
            <a:pPr algn="just" rtl="1"/>
            <a:r>
              <a:rPr lang="fa-IR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                                    شهریور 1402</a:t>
            </a:r>
            <a:endParaRPr lang="en-US" sz="2000" b="1" i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086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</a:t>
            </a:r>
            <a:r>
              <a:rPr lang="ar-SA" sz="32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ولويت </a:t>
            </a:r>
            <a:r>
              <a:rPr lang="ar-SA" sz="3200" b="1" i="1" dirty="0">
                <a:solidFill>
                  <a:srgbClr val="FF0000"/>
                </a:solidFill>
                <a:cs typeface="B Nazanin" panose="00000400000000000000" pitchFamily="2" charset="-78"/>
              </a:rPr>
              <a:t>مصرف واکسن آنفلوانزا در کدام گروه های جامعه مي باشد؟</a:t>
            </a:r>
            <a:endParaRPr lang="en-US" sz="3200" i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2886"/>
            <a:ext cx="8596668" cy="3880773"/>
          </a:xfrm>
        </p:spPr>
        <p:txBody>
          <a:bodyPr>
            <a:normAutofit/>
          </a:bodyPr>
          <a:lstStyle/>
          <a:p>
            <a:pPr algn="just" rtl="1" fontAlgn="base">
              <a:lnSpc>
                <a:spcPct val="200000"/>
              </a:lnSpc>
            </a:pPr>
            <a:r>
              <a:rPr lang="ar-SA" sz="2000" b="1" dirty="0">
                <a:cs typeface="B Nazanin" panose="00000400000000000000" pitchFamily="2" charset="-78"/>
              </a:rPr>
              <a:t>سالمندان و بيماران ضعيف و ناتوان.</a:t>
            </a:r>
          </a:p>
          <a:p>
            <a:pPr algn="just" rtl="1" fontAlgn="base">
              <a:lnSpc>
                <a:spcPct val="200000"/>
              </a:lnSpc>
            </a:pPr>
            <a:r>
              <a:rPr lang="ar-SA" sz="2000" b="1" dirty="0">
                <a:cs typeface="B Nazanin" panose="00000400000000000000" pitchFamily="2" charset="-78"/>
              </a:rPr>
              <a:t>مبتلايان به بيماريهای مزمن ريوی، قلبي، کليوی و نقص ايمني.</a:t>
            </a:r>
          </a:p>
          <a:p>
            <a:pPr algn="just" rtl="1" fontAlgn="base">
              <a:lnSpc>
                <a:spcPct val="200000"/>
              </a:lnSpc>
            </a:pPr>
            <a:r>
              <a:rPr lang="ar-SA" sz="2000" b="1" dirty="0" smtClean="0">
                <a:cs typeface="B Nazanin" panose="00000400000000000000" pitchFamily="2" charset="-78"/>
              </a:rPr>
              <a:t>پرسنل </a:t>
            </a:r>
            <a:r>
              <a:rPr lang="ar-SA" sz="2000" b="1" dirty="0">
                <a:cs typeface="B Nazanin" panose="00000400000000000000" pitchFamily="2" charset="-78"/>
              </a:rPr>
              <a:t>بهداشتي درماني</a:t>
            </a:r>
            <a:r>
              <a:rPr lang="ar-SA" sz="2000" b="1" dirty="0" smtClean="0">
                <a:cs typeface="B Nazanin" panose="00000400000000000000" pitchFamily="2" charset="-78"/>
              </a:rPr>
              <a:t>.</a:t>
            </a:r>
            <a:endParaRPr lang="fa-IR" sz="2000" b="1" dirty="0" smtClean="0">
              <a:cs typeface="B Nazanin" panose="00000400000000000000" pitchFamily="2" charset="-78"/>
            </a:endParaRPr>
          </a:p>
          <a:p>
            <a:pPr algn="just" rtl="1" fontAlgn="base">
              <a:lnSpc>
                <a:spcPct val="20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زنان باردار</a:t>
            </a:r>
            <a:endParaRPr lang="ar-SA" sz="2000" b="1" dirty="0">
              <a:cs typeface="B Nazanin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72113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02276"/>
            <a:ext cx="8234846" cy="1428124"/>
          </a:xfrm>
        </p:spPr>
        <p:txBody>
          <a:bodyPr>
            <a:noAutofit/>
          </a:bodyPr>
          <a:lstStyle/>
          <a:p>
            <a:pPr algn="r" rtl="1"/>
            <a:r>
              <a:rPr lang="fa-IR" sz="32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آنفلوانزای پرندگان و اهمیت انتقال آن به </a:t>
            </a:r>
            <a:r>
              <a:rPr lang="fa-IR" sz="32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انسان:</a:t>
            </a:r>
            <a:r>
              <a:rPr lang="fa-IR" sz="3200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3200" i="1" dirty="0">
                <a:solidFill>
                  <a:srgbClr val="FF0000"/>
                </a:solidFill>
                <a:cs typeface="B Nazanin" panose="00000400000000000000" pitchFamily="2" charset="-78"/>
              </a:rPr>
              <a:t/>
            </a:r>
            <a:br>
              <a:rPr lang="fa-IR" sz="3200" i="1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endParaRPr lang="en-US" sz="3200" i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4" y="1216338"/>
            <a:ext cx="8433705" cy="5064259"/>
          </a:xfrm>
        </p:spPr>
        <p:txBody>
          <a:bodyPr>
            <a:normAutofit/>
          </a:bodyPr>
          <a:lstStyle/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a-IR" sz="2000" dirty="0">
                <a:cs typeface="B Nazanin" panose="00000400000000000000" pitchFamily="2" charset="-78"/>
              </a:rPr>
              <a:t>آنفلوانزا علاوه بر انسان در </a:t>
            </a:r>
            <a:r>
              <a:rPr lang="fa-IR" sz="2000" dirty="0" smtClean="0">
                <a:cs typeface="B Nazanin" panose="00000400000000000000" pitchFamily="2" charset="-78"/>
              </a:rPr>
              <a:t>گونه های </a:t>
            </a:r>
            <a:r>
              <a:rPr lang="fa-IR" sz="2000" dirty="0">
                <a:cs typeface="B Nazanin" panose="00000400000000000000" pitchFamily="2" charset="-78"/>
              </a:rPr>
              <a:t>مختلف پرندگان و بسیاری از پستانداران از جمله اسب و </a:t>
            </a:r>
            <a:r>
              <a:rPr lang="fa-IR" sz="2000" dirty="0" smtClean="0">
                <a:cs typeface="B Nazanin" panose="00000400000000000000" pitchFamily="2" charset="-78"/>
              </a:rPr>
              <a:t>خوک و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گربه سانان مشاهده </a:t>
            </a:r>
            <a:r>
              <a:rPr lang="fa-IR" sz="2000" dirty="0">
                <a:cs typeface="B Nazanin" panose="00000400000000000000" pitchFamily="2" charset="-78"/>
              </a:rPr>
              <a:t>میشود ولی به دلیل امکان پرواز در پرندگان و تنوع </a:t>
            </a:r>
            <a:r>
              <a:rPr lang="fa-IR" sz="2000" dirty="0" smtClean="0">
                <a:cs typeface="B Nazanin" panose="00000400000000000000" pitchFamily="2" charset="-78"/>
              </a:rPr>
              <a:t>سوش های </a:t>
            </a:r>
            <a:r>
              <a:rPr lang="fa-IR" sz="2000" dirty="0">
                <a:cs typeface="B Nazanin" panose="00000400000000000000" pitchFamily="2" charset="-78"/>
              </a:rPr>
              <a:t>ویروس </a:t>
            </a:r>
            <a:r>
              <a:rPr lang="fa-IR" sz="2000" dirty="0" smtClean="0">
                <a:cs typeface="B Nazanin" panose="00000400000000000000" pitchFamily="2" charset="-78"/>
              </a:rPr>
              <a:t>آنفلوانزای مشاهده شده در پرندگان و خطر انتقال آن به انسان و اثبات بروز پاندمی های قبلی بامنشاءاین ویروس ها ،آنفلوانزای پرندگان دارای اهمیت خاص میباشد. </a:t>
            </a:r>
            <a:br>
              <a:rPr lang="fa-IR" sz="2000" dirty="0" smtClean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آنفلوانزای </a:t>
            </a:r>
            <a:r>
              <a:rPr lang="fa-IR" sz="2000" dirty="0">
                <a:cs typeface="B Nazanin" panose="00000400000000000000" pitchFamily="2" charset="-78"/>
              </a:rPr>
              <a:t>پرندگان یکی از بیماریهای عفونی شناخته شده در </a:t>
            </a:r>
            <a:r>
              <a:rPr lang="fa-IR" sz="2000" dirty="0" smtClean="0">
                <a:cs typeface="B Nazanin" panose="00000400000000000000" pitchFamily="2" charset="-78"/>
              </a:rPr>
              <a:t>گونه های </a:t>
            </a:r>
            <a:r>
              <a:rPr lang="fa-IR" sz="2000" dirty="0">
                <a:cs typeface="B Nazanin" panose="00000400000000000000" pitchFamily="2" charset="-78"/>
              </a:rPr>
              <a:t>مختلف پرندگان است </a:t>
            </a:r>
            <a:r>
              <a:rPr lang="fa-IR" sz="2000" dirty="0" smtClean="0">
                <a:cs typeface="B Nazanin" panose="00000400000000000000" pitchFamily="2" charset="-78"/>
              </a:rPr>
              <a:t>که دراثر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عفونت </a:t>
            </a:r>
            <a:r>
              <a:rPr lang="fa-IR" sz="2000" dirty="0">
                <a:cs typeface="B Nazanin" panose="00000400000000000000" pitchFamily="2" charset="-78"/>
              </a:rPr>
              <a:t>ناشی از برخی از </a:t>
            </a:r>
            <a:r>
              <a:rPr lang="fa-IR" sz="2000" dirty="0" smtClean="0">
                <a:cs typeface="B Nazanin" panose="00000400000000000000" pitchFamily="2" charset="-78"/>
              </a:rPr>
              <a:t>سویه های </a:t>
            </a:r>
            <a:r>
              <a:rPr lang="fa-IR" sz="2000" dirty="0">
                <a:cs typeface="B Nazanin" panose="00000400000000000000" pitchFamily="2" charset="-78"/>
              </a:rPr>
              <a:t>نوع </a:t>
            </a:r>
            <a:r>
              <a:rPr lang="en-US" sz="2000" dirty="0">
                <a:cs typeface="B Nazanin" panose="00000400000000000000" pitchFamily="2" charset="-78"/>
              </a:rPr>
              <a:t>A</a:t>
            </a:r>
            <a:r>
              <a:rPr lang="fa-IR" sz="2000" dirty="0">
                <a:cs typeface="B Nazanin" panose="00000400000000000000" pitchFamily="2" charset="-78"/>
              </a:rPr>
              <a:t>ایجاد میشود . به نظر میرسد کلیه پرندگان نسبت به </a:t>
            </a:r>
            <a:r>
              <a:rPr lang="fa-IR" sz="2000" dirty="0" smtClean="0">
                <a:cs typeface="B Nazanin" panose="00000400000000000000" pitchFamily="2" charset="-78"/>
              </a:rPr>
              <a:t>این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بیماری حساس بوده ولی میزان حساسیت آنها ممکن است متفاوت باشد. طیف علائم بالینی در پرندگان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مختلف متفاوت بوده و قادر به ایجاد بیماری خفیف تا بسیار شدید، مسری و کشنده میباشد. 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485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793" y="746976"/>
            <a:ext cx="7946265" cy="4314422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شکل شدید </a:t>
            </a:r>
            <a:r>
              <a:rPr lang="fa-IR" sz="2000" dirty="0">
                <a:cs typeface="B Nazanin" panose="00000400000000000000" pitchFamily="2" charset="-78"/>
              </a:rPr>
              <a:t>و کشنده بیماری، دارای شروع ناگهانی بوده از شدت بالایی برخوردار است و سریعاً منجر به مرگ </a:t>
            </a:r>
            <a:r>
              <a:rPr lang="fa-IR" sz="2000" dirty="0" smtClean="0">
                <a:cs typeface="B Nazanin" panose="00000400000000000000" pitchFamily="2" charset="-78"/>
              </a:rPr>
              <a:t>پرنده میشود به طوری که میزان مرگ ناشی از آن 100درصد میباشد.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همچنین مشخص شده است که پرندگان دریایی و مخصوصاً اردکهای وحشی و اردک سانان </a:t>
            </a:r>
            <a:r>
              <a:rPr lang="fa-IR" sz="2000" dirty="0" smtClean="0">
                <a:cs typeface="B Nazanin" panose="00000400000000000000" pitchFamily="2" charset="-78"/>
              </a:rPr>
              <a:t>،مخازن طبیعی این ویروس ها بوده درمقابل ابتلاء به بیماری حاصله ،شدیدا مقاومند و ازطرفی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پرندگان اهلی و </a:t>
            </a:r>
            <a:r>
              <a:rPr lang="fa-IR" sz="2000" dirty="0">
                <a:cs typeface="B Nazanin" panose="00000400000000000000" pitchFamily="2" charset="-78"/>
              </a:rPr>
              <a:t>از جمله مرغها و بوقلمونها بویژه در مقابل اشکال </a:t>
            </a:r>
            <a:r>
              <a:rPr lang="fa-IR" sz="2000" dirty="0" smtClean="0">
                <a:cs typeface="B Nazanin" panose="00000400000000000000" pitchFamily="2" charset="-78"/>
              </a:rPr>
              <a:t>همه گیر </a:t>
            </a:r>
            <a:r>
              <a:rPr lang="fa-IR" sz="2000" dirty="0">
                <a:cs typeface="B Nazanin" panose="00000400000000000000" pitchFamily="2" charset="-78"/>
              </a:rPr>
              <a:t>و سریعاً کشنده بیماری، حساس میباشند.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حدود 16زیرگونه از ویروسهای شناخته شده آنفلوانزا قادر به ایجاد بیماری در پرندگان بوده </a:t>
            </a:r>
            <a:r>
              <a:rPr lang="fa-IR" sz="2000" dirty="0" smtClean="0">
                <a:cs typeface="B Nazanin" panose="00000400000000000000" pitchFamily="2" charset="-78"/>
              </a:rPr>
              <a:t>و لذا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پرندگان </a:t>
            </a:r>
            <a:r>
              <a:rPr lang="fa-IR" sz="2000" dirty="0">
                <a:cs typeface="B Nazanin" panose="00000400000000000000" pitchFamily="2" charset="-78"/>
              </a:rPr>
              <a:t>به عنوان مخازن این ویروسها به حساب </a:t>
            </a:r>
            <a:r>
              <a:rPr lang="fa-IR" sz="2000" dirty="0" smtClean="0">
                <a:cs typeface="B Nazanin" panose="00000400000000000000" pitchFamily="2" charset="-78"/>
              </a:rPr>
              <a:t>میایند.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54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13" y="850006"/>
            <a:ext cx="8796271" cy="4365938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لازم به تأکید است که تماس مستقیم یا غیرمستقیم پرندگان اهلی با پرندگان مهاجر آبزی، یکی </a:t>
            </a:r>
            <a:r>
              <a:rPr lang="fa-IR" sz="2000" dirty="0" smtClean="0">
                <a:cs typeface="B Nazanin" panose="00000400000000000000" pitchFamily="2" charset="-78"/>
              </a:rPr>
              <a:t>از علل شایع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وقوع همه گیری </a:t>
            </a:r>
            <a:r>
              <a:rPr lang="fa-IR" sz="2000" dirty="0">
                <a:cs typeface="B Nazanin" panose="00000400000000000000" pitchFamily="2" charset="-78"/>
              </a:rPr>
              <a:t>آنفلوانزا در بین پرندگان اهلی به حساب </a:t>
            </a:r>
            <a:r>
              <a:rPr lang="fa-IR" sz="2000" dirty="0" smtClean="0">
                <a:cs typeface="B Nazanin" panose="00000400000000000000" pitchFamily="2" charset="-78"/>
              </a:rPr>
              <a:t>میاید </a:t>
            </a:r>
            <a:r>
              <a:rPr lang="fa-IR" sz="2000" dirty="0">
                <a:cs typeface="B Nazanin" panose="00000400000000000000" pitchFamily="2" charset="-78"/>
              </a:rPr>
              <a:t>و مراکز فروش پرندگان زنده </a:t>
            </a:r>
            <a:r>
              <a:rPr lang="fa-IR" sz="2000" dirty="0" smtClean="0">
                <a:cs typeface="B Nazanin" panose="00000400000000000000" pitchFamily="2" charset="-78"/>
              </a:rPr>
              <a:t>نیز نقش مهمی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در </a:t>
            </a:r>
            <a:r>
              <a:rPr lang="fa-IR" sz="2000" dirty="0">
                <a:cs typeface="B Nazanin" panose="00000400000000000000" pitchFamily="2" charset="-78"/>
              </a:rPr>
              <a:t>انتشار </a:t>
            </a:r>
            <a:r>
              <a:rPr lang="fa-IR" sz="2000" dirty="0" smtClean="0">
                <a:cs typeface="B Nazanin" panose="00000400000000000000" pitchFamily="2" charset="-78"/>
              </a:rPr>
              <a:t>همه گیری</a:t>
            </a:r>
            <a:r>
              <a:rPr lang="fa-IR" sz="2000" dirty="0">
                <a:cs typeface="B Nazanin" panose="00000400000000000000" pitchFamily="2" charset="-78"/>
              </a:rPr>
              <a:t>، ایفا مینمایند. از طرفی قرنطینه کردن مرغداریهای آلوده و معدوم </a:t>
            </a:r>
            <a:r>
              <a:rPr lang="fa-IR" sz="2000" dirty="0" smtClean="0">
                <a:cs typeface="B Nazanin" panose="00000400000000000000" pitchFamily="2" charset="-78"/>
              </a:rPr>
              <a:t>نمودن پرندگان بیمار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یا </a:t>
            </a:r>
            <a:r>
              <a:rPr lang="fa-IR" sz="2000" dirty="0">
                <a:cs typeface="B Nazanin" panose="00000400000000000000" pitchFamily="2" charset="-78"/>
              </a:rPr>
              <a:t>تماس یافته، جزو اقدامات کنترلی استاندارد به منظور جلوگیری از انتشار به </a:t>
            </a:r>
            <a:r>
              <a:rPr lang="fa-IR" sz="2000" dirty="0" smtClean="0">
                <a:cs typeface="B Nazanin" panose="00000400000000000000" pitchFamily="2" charset="-78"/>
              </a:rPr>
              <a:t>سایر مرغداری درسطح یک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کشور </a:t>
            </a:r>
            <a:r>
              <a:rPr lang="fa-IR" sz="2000" dirty="0">
                <a:cs typeface="B Nazanin" panose="00000400000000000000" pitchFamily="2" charset="-78"/>
              </a:rPr>
              <a:t>به حساب </a:t>
            </a:r>
            <a:r>
              <a:rPr lang="fa-IR" sz="2000" dirty="0" smtClean="0">
                <a:cs typeface="B Nazanin" panose="00000400000000000000" pitchFamily="2" charset="-78"/>
              </a:rPr>
              <a:t>میاید</a:t>
            </a:r>
            <a:r>
              <a:rPr lang="fa-IR" sz="2000" dirty="0">
                <a:cs typeface="B Nazanin" panose="00000400000000000000" pitchFamily="2" charset="-78"/>
              </a:rPr>
              <a:t>. این ویروسها معمولاً از قابلیت سرایت بالایی برخوردار بوده و </a:t>
            </a:r>
            <a:r>
              <a:rPr lang="fa-IR" sz="2000" dirty="0" smtClean="0">
                <a:cs typeface="B Nazanin" panose="00000400000000000000" pitchFamily="2" charset="-78"/>
              </a:rPr>
              <a:t>به سرعت به مرغداری ها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دیگر </a:t>
            </a:r>
            <a:r>
              <a:rPr lang="fa-IR" sz="2000" dirty="0">
                <a:cs typeface="B Nazanin" panose="00000400000000000000" pitchFamily="2" charset="-78"/>
              </a:rPr>
              <a:t>نیز منتشر میشوند و علاوه بر اینها ممکن است به صورت مکانیکی و </a:t>
            </a:r>
            <a:r>
              <a:rPr lang="fa-IR" sz="2000" dirty="0" smtClean="0">
                <a:cs typeface="B Nazanin" panose="00000400000000000000" pitchFamily="2" charset="-78"/>
              </a:rPr>
              <a:t>توسط وسایل و تجهیزات ،غذاها ،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قفسه ها </a:t>
            </a:r>
            <a:r>
              <a:rPr lang="fa-IR" sz="2000" dirty="0">
                <a:cs typeface="B Nazanin" panose="00000400000000000000" pitchFamily="2" charset="-78"/>
              </a:rPr>
              <a:t>و لباسهای آلوده نیز انتشار یابند و </a:t>
            </a:r>
            <a:r>
              <a:rPr lang="fa-IR" sz="2000" dirty="0" smtClean="0">
                <a:cs typeface="B Nazanin" panose="00000400000000000000" pitchFamily="2" charset="-78"/>
              </a:rPr>
              <a:t>همه گیریهایی </a:t>
            </a:r>
            <a:r>
              <a:rPr lang="fa-IR" sz="2000" dirty="0">
                <a:cs typeface="B Nazanin" panose="00000400000000000000" pitchFamily="2" charset="-78"/>
              </a:rPr>
              <a:t>ایجاد کنند که </a:t>
            </a:r>
            <a:r>
              <a:rPr lang="fa-IR" sz="2000" dirty="0" smtClean="0">
                <a:cs typeface="B Nazanin" panose="00000400000000000000" pitchFamily="2" charset="-78"/>
              </a:rPr>
              <a:t>درصورت عدم اجرای </a:t>
            </a:r>
            <a:r>
              <a:rPr lang="fa-IR" sz="2000" dirty="0">
                <a:cs typeface="B Nazanin" panose="00000400000000000000" pitchFamily="2" charset="-78"/>
              </a:rPr>
              <a:t>اقدامات کنترلی فوری و مراقبت دقیق به مدت چندین سال ادامه یابند.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883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20" y="1223494"/>
            <a:ext cx="8836120" cy="3916348"/>
          </a:xfrm>
        </p:spPr>
        <p:txBody>
          <a:bodyPr>
            <a:no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dirty="0">
                <a:cs typeface="B Nazanin" panose="00000400000000000000" pitchFamily="2" charset="-78"/>
              </a:rPr>
              <a:t>پرندگان مهاجر و وحشی مخازن طبیعی و عمده ویروسهای آنفلوانزا هستند. پرندگان </a:t>
            </a:r>
            <a:r>
              <a:rPr lang="fa-IR" sz="2000" dirty="0" smtClean="0">
                <a:cs typeface="B Nazanin" panose="00000400000000000000" pitchFamily="2" charset="-78"/>
              </a:rPr>
              <a:t>وحشی معمولا بدون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علامت </a:t>
            </a:r>
            <a:r>
              <a:rPr lang="fa-IR" sz="2000" dirty="0">
                <a:cs typeface="B Nazanin" panose="00000400000000000000" pitchFamily="2" charset="-78"/>
              </a:rPr>
              <a:t>میباشند و ویروس را برای مدت طولانی دفع میکنند، اگر چه اخیراً مرگ و میر </a:t>
            </a:r>
            <a:r>
              <a:rPr lang="fa-IR" sz="2000" dirty="0" smtClean="0">
                <a:cs typeface="B Nazanin" panose="00000400000000000000" pitchFamily="2" charset="-78"/>
              </a:rPr>
              <a:t>درآن ها نیز مشاهده شده است.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ویروس آنفلوانزای پرندگان انسان را آلوده میکند و موجب بیماری شدید با میزان مرگ </a:t>
            </a:r>
            <a:r>
              <a:rPr lang="fa-IR" sz="2000" dirty="0" smtClean="0">
                <a:cs typeface="B Nazanin" panose="00000400000000000000" pitchFamily="2" charset="-78"/>
              </a:rPr>
              <a:t>بالامیگردد واین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توانایی </a:t>
            </a:r>
            <a:r>
              <a:rPr lang="fa-IR" sz="2000" dirty="0">
                <a:cs typeface="B Nazanin" panose="00000400000000000000" pitchFamily="2" charset="-78"/>
              </a:rPr>
              <a:t>را دارد که خود را با انسان تطبیق دهد و به عنوان یک عامل بالقوه بیماریزا </a:t>
            </a:r>
            <a:r>
              <a:rPr lang="fa-IR" sz="2000" dirty="0" smtClean="0">
                <a:cs typeface="B Nazanin" panose="00000400000000000000" pitchFamily="2" charset="-78"/>
              </a:rPr>
              <a:t>برای انسان مطرح گردد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یا </a:t>
            </a:r>
            <a:r>
              <a:rPr lang="fa-IR" sz="2000" dirty="0">
                <a:cs typeface="B Nazanin" panose="00000400000000000000" pitchFamily="2" charset="-78"/>
              </a:rPr>
              <a:t>با سایر ویروسهای آنفلوانزای انسانی ترکیب و موجب پدیدار شدن یک عامل </a:t>
            </a:r>
            <a:r>
              <a:rPr lang="fa-IR" sz="2000" dirty="0" smtClean="0">
                <a:cs typeface="B Nazanin" panose="00000400000000000000" pitchFamily="2" charset="-78"/>
              </a:rPr>
              <a:t>بیماریزا باتوانایی ایجاد پاندمی شود.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253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14" y="695459"/>
            <a:ext cx="8990667" cy="4070895"/>
          </a:xfrm>
        </p:spPr>
        <p:txBody>
          <a:bodyPr>
            <a:no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dirty="0">
                <a:cs typeface="B Nazanin" panose="00000400000000000000" pitchFamily="2" charset="-78"/>
              </a:rPr>
              <a:t>در داخل یک کشور بیماری به آسانی از یک مرغداری به مرغداریهای دیگر انتقال مییابد </a:t>
            </a:r>
            <a:r>
              <a:rPr lang="fa-IR" sz="2000" dirty="0" smtClean="0">
                <a:cs typeface="B Nazanin" panose="00000400000000000000" pitchFamily="2" charset="-78"/>
              </a:rPr>
              <a:t>زیرا تعداد زیادی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زیادی </a:t>
            </a:r>
            <a:r>
              <a:rPr lang="fa-IR" sz="2000" dirty="0">
                <a:cs typeface="B Nazanin" panose="00000400000000000000" pitchFamily="2" charset="-78"/>
              </a:rPr>
              <a:t>ویروس در فضولات پرندگان وجود دارد و باعث آلودگی گرد و غبار و خاک میگردد و </a:t>
            </a:r>
            <a:r>
              <a:rPr lang="fa-IR" sz="2000" dirty="0" smtClean="0">
                <a:cs typeface="B Nazanin" panose="00000400000000000000" pitchFamily="2" charset="-78"/>
              </a:rPr>
              <a:t>ضمناً ویروس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از </a:t>
            </a:r>
            <a:r>
              <a:rPr lang="fa-IR" sz="2000" dirty="0">
                <a:cs typeface="B Nazanin" panose="00000400000000000000" pitchFamily="2" charset="-78"/>
              </a:rPr>
              <a:t>طریق هوای تنفسی به آسانی از پرندهای به پرندة دیگر منتقل میشود و لوازم و اشیاء </a:t>
            </a:r>
            <a:r>
              <a:rPr lang="fa-IR" sz="2000" dirty="0" smtClean="0">
                <a:cs typeface="B Nazanin" panose="00000400000000000000" pitchFamily="2" charset="-78"/>
              </a:rPr>
              <a:t>آلوده،غذاها ،قفسه، </a:t>
            </a:r>
            <a:r>
              <a:rPr lang="fa-IR" sz="2000" dirty="0">
                <a:cs typeface="B Nazanin" panose="00000400000000000000" pitchFamily="2" charset="-78"/>
              </a:rPr>
              <a:t>لباسها و بویژه کفشها نیز موجب انتقال ویروس از محلی به محل دیگر میشوند و از </a:t>
            </a:r>
            <a:r>
              <a:rPr lang="fa-IR" sz="2000" dirty="0" smtClean="0">
                <a:cs typeface="B Nazanin" panose="00000400000000000000" pitchFamily="2" charset="-78"/>
              </a:rPr>
              <a:t>طریق پاها وبدن حیوانات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نظیر </a:t>
            </a:r>
            <a:r>
              <a:rPr lang="fa-IR" sz="2000" dirty="0">
                <a:cs typeface="B Nazanin" panose="00000400000000000000" pitchFamily="2" charset="-78"/>
              </a:rPr>
              <a:t>جوندگان که نقش ناقل مکانیکی را ایفا مینمایند نیز ممکن است منتقل </a:t>
            </a:r>
            <a:r>
              <a:rPr lang="fa-IR" sz="2000" dirty="0" smtClean="0">
                <a:cs typeface="B Nazanin" panose="00000400000000000000" pitchFamily="2" charset="-78"/>
              </a:rPr>
              <a:t>گردند.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و حتی شواهد محدودی حاکی از نقش ککها به عنوان ناقل مکانیکی این ویروس میباشد </a:t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567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303" y="1168916"/>
            <a:ext cx="8596668" cy="3880773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ویروس آنفلوانزا ممکن است از طریق فضولات پرندگان وحشی آلوده به پرندگان اهلی انتقال یابد </a:t>
            </a:r>
            <a:r>
              <a:rPr lang="fa-IR" sz="2000" dirty="0" smtClean="0">
                <a:cs typeface="B Nazanin" panose="00000400000000000000" pitchFamily="2" charset="-78"/>
              </a:rPr>
              <a:t>و خطر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خطر انتقال ویروس زمانی افزایش مییابد که پرندگان اهلی خارج از قفس و آزاد بوده و یا از منابع آب آلوده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به فضولات پرندگان ، استفاده نمایند. فروشگاههای پرندگان زنده نیز در صورتی که وضعیت </a:t>
            </a:r>
            <a:r>
              <a:rPr lang="fa-IR" sz="2000" dirty="0" smtClean="0">
                <a:cs typeface="B Nazanin" panose="00000400000000000000" pitchFamily="2" charset="-78"/>
              </a:rPr>
              <a:t>بهداشتی مناسبی نداشته باشند</a:t>
            </a:r>
            <a:r>
              <a:rPr lang="fa-IR" sz="2000" dirty="0">
                <a:cs typeface="B Nazanin" panose="00000400000000000000" pitchFamily="2" charset="-78"/>
              </a:rPr>
              <a:t> یکی دیگر از منابع انتشار ویروس خواهند بود </a:t>
            </a:r>
            <a:r>
              <a:rPr lang="fa-IR" sz="2000" dirty="0" smtClean="0">
                <a:cs typeface="B Nazanin" panose="00000400000000000000" pitchFamily="2" charset="-78"/>
              </a:rPr>
              <a:t>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780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88611"/>
            <a:ext cx="8596668" cy="3880773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لازم به ذکر است که پرندگان آبزی و </a:t>
            </a:r>
            <a:r>
              <a:rPr lang="fa-IR" sz="2000" dirty="0" smtClean="0">
                <a:cs typeface="B Nazanin" panose="00000400000000000000" pitchFamily="2" charset="-78"/>
              </a:rPr>
              <a:t>بویژه اردک های وحشی مخازن طبیعی این ویروس ها بوده و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و </a:t>
            </a:r>
            <a:r>
              <a:rPr lang="fa-IR" sz="2000" dirty="0">
                <a:cs typeface="B Nazanin" panose="00000400000000000000" pitchFamily="2" charset="-78"/>
              </a:rPr>
              <a:t>از طرفی از مقاومت بالایی در مقابل عفونت </a:t>
            </a:r>
            <a:r>
              <a:rPr lang="fa-IR" sz="2000" dirty="0" smtClean="0">
                <a:cs typeface="B Nazanin" panose="00000400000000000000" pitchFamily="2" charset="-78"/>
              </a:rPr>
              <a:t>حاصله</a:t>
            </a:r>
            <a:r>
              <a:rPr lang="fa-IR" sz="2000" dirty="0">
                <a:cs typeface="B Nazanin" panose="00000400000000000000" pitchFamily="2" charset="-78"/>
              </a:rPr>
              <a:t> برخوردار هستند و بدون اینکه به بیماری شدیدی مبتلا </a:t>
            </a:r>
            <a:r>
              <a:rPr lang="fa-IR" sz="2000" dirty="0" smtClean="0">
                <a:cs typeface="B Nazanin" panose="00000400000000000000" pitchFamily="2" charset="-78"/>
              </a:rPr>
              <a:t>شوند</a:t>
            </a:r>
            <a:r>
              <a:rPr lang="fa-IR" sz="2000" dirty="0">
                <a:cs typeface="B Nazanin" panose="00000400000000000000" pitchFamily="2" charset="-78"/>
              </a:rPr>
              <a:t> قادرند ویروس را در محیطهای اطراف </a:t>
            </a:r>
            <a:r>
              <a:rPr lang="fa-IR" sz="2000" dirty="0" smtClean="0">
                <a:cs typeface="B Nazanin" panose="00000400000000000000" pitchFamily="2" charset="-78"/>
              </a:rPr>
              <a:t>خود منتشر کنند.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مهمترین </a:t>
            </a:r>
            <a:r>
              <a:rPr lang="fa-IR" sz="2000" dirty="0">
                <a:cs typeface="B Nazanin" panose="00000400000000000000" pitchFamily="2" charset="-78"/>
              </a:rPr>
              <a:t>اقدامات کنترلی شامل معدوم سازی سریع کلیه پرندگان بیمار یا تماس یافته، دفع مناسب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لاشه ها </a:t>
            </a:r>
            <a:r>
              <a:rPr lang="fa-IR" sz="2000" dirty="0">
                <a:cs typeface="B Nazanin" panose="00000400000000000000" pitchFamily="2" charset="-78"/>
              </a:rPr>
              <a:t>وفضولات ، قرنطینه کردن و ضدعفونی مرغداریها میباشد. </a:t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450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846161"/>
            <a:ext cx="8755388" cy="4157971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ویروس </a:t>
            </a:r>
            <a:r>
              <a:rPr lang="fa-IR" sz="2000" b="1" dirty="0">
                <a:cs typeface="B Nazanin" panose="00000400000000000000" pitchFamily="2" charset="-78"/>
              </a:rPr>
              <a:t>آنفلوانزا در عرض 3ساعت در دمای 56درجه سانتیگراد یا نیم </a:t>
            </a:r>
            <a:r>
              <a:rPr lang="fa-IR" sz="2000" b="1" dirty="0" smtClean="0">
                <a:cs typeface="B Nazanin" panose="00000400000000000000" pitchFamily="2" charset="-78"/>
              </a:rPr>
              <a:t>ساعت دردمای 60درجه</a:t>
            </a:r>
            <a:r>
              <a:rPr lang="fa-IR" sz="2000" b="1" dirty="0">
                <a:cs typeface="B Nazanin" panose="00000400000000000000" pitchFamily="2" charset="-78"/>
              </a:rPr>
              <a:t/>
            </a:r>
            <a:br>
              <a:rPr lang="fa-IR" sz="2000" b="1" dirty="0">
                <a:cs typeface="B Nazanin" panose="00000400000000000000" pitchFamily="2" charset="-78"/>
              </a:rPr>
            </a:br>
            <a:r>
              <a:rPr lang="en-US" sz="2000" b="1" dirty="0" smtClean="0"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cs typeface="B Nazanin" panose="00000400000000000000" pitchFamily="2" charset="-78"/>
              </a:rPr>
              <a:t>سانتیگراد </a:t>
            </a:r>
            <a:r>
              <a:rPr lang="fa-IR" sz="2000" b="1" dirty="0">
                <a:cs typeface="B Nazanin" panose="00000400000000000000" pitchFamily="2" charset="-78"/>
              </a:rPr>
              <a:t>و همچنین در تماس با مواد ضدعفونی </a:t>
            </a:r>
            <a:r>
              <a:rPr lang="fa-IR" sz="2000" b="1" dirty="0" smtClean="0">
                <a:cs typeface="B Nazanin" panose="00000400000000000000" pitchFamily="2" charset="-78"/>
              </a:rPr>
              <a:t>کننده رایج نظیر فرمالین وید</a:t>
            </a:r>
            <a:r>
              <a:rPr lang="en-US" sz="2000" b="1" dirty="0" smtClean="0"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cs typeface="B Nazanin" panose="00000400000000000000" pitchFamily="2" charset="-78"/>
              </a:rPr>
              <a:t>از </a:t>
            </a:r>
            <a:r>
              <a:rPr lang="fa-IR" sz="2000" b="1" dirty="0">
                <a:cs typeface="B Nazanin" panose="00000400000000000000" pitchFamily="2" charset="-78"/>
              </a:rPr>
              <a:t>بین خواهد رفت. ولی در دماهای پایین </a:t>
            </a:r>
            <a:r>
              <a:rPr lang="fa-IR" sz="2000" b="1" dirty="0" smtClean="0">
                <a:cs typeface="B Nazanin" panose="00000400000000000000" pitchFamily="2" charset="-78"/>
              </a:rPr>
              <a:t>مقاوم بوده و حداقل تا سه ماه بعد ممکن است در کودهای آلوده زنده بماند.</a:t>
            </a:r>
            <a:r>
              <a:rPr lang="fa-IR" sz="2000" b="1" dirty="0">
                <a:cs typeface="B Nazanin" panose="00000400000000000000" pitchFamily="2" charset="-78"/>
              </a:rPr>
              <a:t/>
            </a:r>
            <a:br>
              <a:rPr lang="fa-IR" sz="2000" b="1" dirty="0">
                <a:cs typeface="B Nazanin" panose="00000400000000000000" pitchFamily="2" charset="-78"/>
              </a:rPr>
            </a:br>
            <a:r>
              <a:rPr lang="fa-IR" sz="2000" b="1" dirty="0">
                <a:cs typeface="B Nazanin" panose="00000400000000000000" pitchFamily="2" charset="-78"/>
              </a:rPr>
              <a:t>این ویروس همچنین قادر است در محیط آب در دمای 22درجه سانتیگراد </a:t>
            </a:r>
            <a:r>
              <a:rPr lang="fa-IR" sz="2000" b="1" dirty="0" smtClean="0">
                <a:cs typeface="B Nazanin" panose="00000400000000000000" pitchFamily="2" charset="-78"/>
              </a:rPr>
              <a:t>به مدت 4روز ودردمای </a:t>
            </a:r>
            <a:r>
              <a:rPr lang="fa-IR" sz="2000" b="1" dirty="0">
                <a:cs typeface="B Nazanin" panose="00000400000000000000" pitchFamily="2" charset="-78"/>
              </a:rPr>
              <a:t/>
            </a:r>
            <a:br>
              <a:rPr lang="fa-IR" sz="2000" b="1" dirty="0">
                <a:cs typeface="B Nazanin" panose="00000400000000000000" pitchFamily="2" charset="-78"/>
              </a:rPr>
            </a:br>
            <a:r>
              <a:rPr lang="fa-IR" sz="2000" b="1" dirty="0" smtClean="0">
                <a:cs typeface="B Nazanin" panose="00000400000000000000" pitchFamily="2" charset="-78"/>
              </a:rPr>
              <a:t>صفر </a:t>
            </a:r>
            <a:r>
              <a:rPr lang="fa-IR" sz="2000" b="1" dirty="0">
                <a:cs typeface="B Nazanin" panose="00000400000000000000" pitchFamily="2" charset="-78"/>
              </a:rPr>
              <a:t>درجه سانتیگراد به مدت بیش از 30روز </a:t>
            </a:r>
            <a:r>
              <a:rPr lang="fa-IR" sz="2000" b="1" dirty="0" smtClean="0">
                <a:cs typeface="B Nazanin" panose="00000400000000000000" pitchFamily="2" charset="-78"/>
              </a:rPr>
              <a:t>به حیات خود ادامه دهد.</a:t>
            </a:r>
            <a:r>
              <a:rPr lang="fa-IR" sz="2000" b="1" dirty="0">
                <a:cs typeface="B Nazanin" panose="00000400000000000000" pitchFamily="2" charset="-78"/>
              </a:rPr>
              <a:t/>
            </a:r>
            <a:br>
              <a:rPr lang="fa-IR" sz="2000" b="1" dirty="0">
                <a:cs typeface="B Nazanin" panose="00000400000000000000" pitchFamily="2" charset="-78"/>
              </a:rPr>
            </a:br>
            <a:r>
              <a:rPr lang="fa-IR" sz="2000" b="1" dirty="0">
                <a:cs typeface="B Nazanin" panose="00000400000000000000" pitchFamily="2" charset="-78"/>
              </a:rPr>
              <a:t>مقدار یك گرم از کود آلوده به اشکال شدیداً بیماریزای ویروس </a:t>
            </a:r>
            <a:r>
              <a:rPr lang="fa-IR" sz="2000" b="1" dirty="0" smtClean="0">
                <a:cs typeface="B Nazanin" panose="00000400000000000000" pitchFamily="2" charset="-78"/>
              </a:rPr>
              <a:t>آنفلوانزای پرندگان حاوی تعداد بسیار زیادی ویروس بوده و قادر به آلوده کردن حدود یک میلیون پرنده میباشد.</a:t>
            </a:r>
            <a:r>
              <a:rPr lang="fa-IR" sz="2000" b="1" dirty="0">
                <a:cs typeface="B Nazanin" panose="00000400000000000000" pitchFamily="2" charset="-78"/>
              </a:rPr>
              <a:t/>
            </a:r>
            <a:br>
              <a:rPr lang="fa-IR" sz="2000" b="1" dirty="0">
                <a:cs typeface="B Nazanin" panose="00000400000000000000" pitchFamily="2" charset="-78"/>
              </a:rPr>
            </a:b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85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2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علایم بالینی </a:t>
            </a:r>
            <a:r>
              <a:rPr lang="fa-IR" sz="32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آنفلوانزا بیماری ویروسی حاد دستگاه تنفسی است که با تب، سرفه ، سردرد، گلودرد، درد عضلانی، تعریق،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آبریزش بینی، و گاهاً استفراغ و اسهال تظاهر میکند. </a:t>
            </a:r>
            <a:r>
              <a:rPr lang="fa-IR" sz="2000" dirty="0" smtClean="0">
                <a:cs typeface="B Nazanin" panose="00000400000000000000" pitchFamily="2" charset="-78"/>
              </a:rPr>
              <a:t>تب </a:t>
            </a:r>
            <a:r>
              <a:rPr lang="fa-IR" sz="2000" dirty="0">
                <a:cs typeface="B Nazanin" panose="00000400000000000000" pitchFamily="2" charset="-78"/>
              </a:rPr>
              <a:t>و سرفه به عنوان علایم </a:t>
            </a:r>
            <a:r>
              <a:rPr lang="fa-IR" sz="2000" dirty="0" smtClean="0">
                <a:cs typeface="B Nazanin" panose="00000400000000000000" pitchFamily="2" charset="-78"/>
              </a:rPr>
              <a:t>کلیدی مطرح می باشند.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سرفه </a:t>
            </a:r>
            <a:r>
              <a:rPr lang="fa-IR" sz="2000" dirty="0">
                <a:cs typeface="B Nazanin" panose="00000400000000000000" pitchFamily="2" charset="-78"/>
              </a:rPr>
              <a:t>اغلب شدید و برای مدتی ادامه مییابد؛ ولی سایر </a:t>
            </a:r>
            <a:r>
              <a:rPr lang="fa-IR" sz="2000" dirty="0" smtClean="0">
                <a:cs typeface="B Nazanin" panose="00000400000000000000" pitchFamily="2" charset="-78"/>
              </a:rPr>
              <a:t>نشانه های </a:t>
            </a:r>
            <a:r>
              <a:rPr lang="fa-IR" sz="2000" dirty="0">
                <a:cs typeface="B Nazanin" panose="00000400000000000000" pitchFamily="2" charset="-78"/>
              </a:rPr>
              <a:t>بیماری بعد از 2تا 7روز </a:t>
            </a:r>
            <a:r>
              <a:rPr lang="fa-IR" sz="2000" dirty="0" smtClean="0">
                <a:cs typeface="B Nazanin" panose="00000400000000000000" pitchFamily="2" charset="-78"/>
              </a:rPr>
              <a:t>خود به خود بهبود پیدا میکند.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شناسایی بیماری معمولاً براساس مشخصات اپیدمیولوژیک آن صورت گرفته و موارد </a:t>
            </a:r>
            <a:r>
              <a:rPr lang="fa-IR" sz="2000" dirty="0" smtClean="0">
                <a:cs typeface="B Nazanin" panose="00000400000000000000" pitchFamily="2" charset="-78"/>
              </a:rPr>
              <a:t>تک گیر </a:t>
            </a:r>
            <a:r>
              <a:rPr lang="fa-IR" sz="2000" dirty="0">
                <a:cs typeface="B Nazanin" panose="00000400000000000000" pitchFamily="2" charset="-78"/>
              </a:rPr>
              <a:t>آن را فقط </a:t>
            </a:r>
            <a:r>
              <a:rPr lang="fa-IR" sz="2000" dirty="0" smtClean="0">
                <a:cs typeface="B Nazanin" panose="00000400000000000000" pitchFamily="2" charset="-78"/>
              </a:rPr>
              <a:t>با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روشهای آزمایشگاهی میتوان تشخیص داد. </a:t>
            </a:r>
            <a:r>
              <a:rPr lang="fa-IR" sz="2000" dirty="0" smtClean="0">
                <a:cs typeface="B Nazanin" panose="00000400000000000000" pitchFamily="2" charset="-78"/>
              </a:rPr>
              <a:t>افراد </a:t>
            </a:r>
            <a:r>
              <a:rPr lang="fa-IR" sz="2000" dirty="0">
                <a:cs typeface="B Nazanin" panose="00000400000000000000" pitchFamily="2" charset="-78"/>
              </a:rPr>
              <a:t>مختلف ممکن است از سایر </a:t>
            </a:r>
            <a:r>
              <a:rPr lang="fa-IR" sz="2000" dirty="0" smtClean="0">
                <a:cs typeface="B Nazanin" panose="00000400000000000000" pitchFamily="2" charset="-78"/>
              </a:rPr>
              <a:t>بیماریهای ویروسی دستگاه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تنفس </a:t>
            </a:r>
            <a:r>
              <a:rPr lang="fa-IR" sz="2000" dirty="0">
                <a:cs typeface="B Nazanin" panose="00000400000000000000" pitchFamily="2" charset="-78"/>
              </a:rPr>
              <a:t>قابل تشخیص نباشد </a:t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073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45690"/>
            <a:ext cx="8319182" cy="1384710"/>
          </a:xfrm>
        </p:spPr>
        <p:txBody>
          <a:bodyPr>
            <a:normAutofit/>
          </a:bodyPr>
          <a:lstStyle/>
          <a:p>
            <a:pPr algn="r" rtl="1"/>
            <a:r>
              <a:rPr lang="fa-IR" b="1" i="1" dirty="0">
                <a:solidFill>
                  <a:srgbClr val="FF0000"/>
                </a:solidFill>
                <a:cs typeface="B Nazanin" panose="00000400000000000000" pitchFamily="2" charset="-78"/>
              </a:rPr>
              <a:t>مقدمه </a:t>
            </a:r>
            <a:r>
              <a:rPr lang="fa-IR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r>
              <a:rPr lang="fa-IR" b="1" i="1" dirty="0">
                <a:solidFill>
                  <a:srgbClr val="FF0000"/>
                </a:solidFill>
                <a:cs typeface="B Nazanin" panose="00000400000000000000" pitchFamily="2" charset="-78"/>
              </a:rPr>
              <a:t/>
            </a:r>
            <a:br>
              <a:rPr lang="fa-IR" b="1" i="1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endParaRPr lang="en-US" b="1" i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122" y="1268362"/>
            <a:ext cx="8467880" cy="3882412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آنفلوانزا </a:t>
            </a: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یک بیماری ناشی از ویروس های آنفلوانزا می باشد که باعث آلودگی دستگاه تنفسی بسیاری از حیوانات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،</a:t>
            </a: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 پرندگان و انسان می گردد.آنفلوانزای انسانی بیماری بشدت واگیر می باشد و معمولا بوسیله سرفه و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عطسه</a:t>
            </a: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 یک فرد بیمار منتشر می گردد.این بیماری با بیماری سرماخوردگی متفاوت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است.</a:t>
            </a: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/>
            </a:r>
            <a:b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52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28" y="955344"/>
            <a:ext cx="8919160" cy="3898664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اشکال بالینی بیماری متفاوت بوده و ممکن است </a:t>
            </a:r>
            <a:r>
              <a:rPr lang="fa-IR" sz="2000" dirty="0" smtClean="0">
                <a:cs typeface="B Nazanin" panose="00000400000000000000" pitchFamily="2" charset="-78"/>
              </a:rPr>
              <a:t>نشانه هایی </a:t>
            </a:r>
            <a:r>
              <a:rPr lang="fa-IR" sz="2000" dirty="0">
                <a:cs typeface="B Nazanin" panose="00000400000000000000" pitchFamily="2" charset="-78"/>
              </a:rPr>
              <a:t>مثل سرماخوردگی، برونشیت، </a:t>
            </a:r>
            <a:r>
              <a:rPr lang="fa-IR" sz="2000" dirty="0" smtClean="0">
                <a:cs typeface="B Nazanin" panose="00000400000000000000" pitchFamily="2" charset="-78"/>
              </a:rPr>
              <a:t>پنومونی و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بیماریهای حاد غیرقابل افتراق دستگاه تنفسی را نشان دهد. اختلالات دستگاه گوارش (تهوع، استفراغ و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اسهال) نیز بروز میکند و در کودکان ممکن است </a:t>
            </a:r>
            <a:r>
              <a:rPr lang="fa-IR" sz="2000" dirty="0" smtClean="0">
                <a:cs typeface="B Nazanin" panose="00000400000000000000" pitchFamily="2" charset="-78"/>
              </a:rPr>
              <a:t>نشانه های </a:t>
            </a:r>
            <a:r>
              <a:rPr lang="fa-IR" sz="2000" dirty="0">
                <a:cs typeface="B Nazanin" panose="00000400000000000000" pitchFamily="2" charset="-78"/>
              </a:rPr>
              <a:t>گوارشی، علامت غالب باشد.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بیماری آنفلوانزای نوع </a:t>
            </a:r>
            <a:r>
              <a:rPr lang="en-US" sz="2000" dirty="0">
                <a:cs typeface="B Nazanin" panose="00000400000000000000" pitchFamily="2" charset="-78"/>
              </a:rPr>
              <a:t>B</a:t>
            </a:r>
            <a:r>
              <a:rPr lang="fa-IR" sz="2000" dirty="0">
                <a:cs typeface="B Nazanin" panose="00000400000000000000" pitchFamily="2" charset="-78"/>
              </a:rPr>
              <a:t>ممکن است تا اندازهای </a:t>
            </a:r>
            <a:r>
              <a:rPr lang="fa-IR" sz="2000" dirty="0" smtClean="0">
                <a:cs typeface="B Nazanin" panose="00000400000000000000" pitchFamily="2" charset="-78"/>
              </a:rPr>
              <a:t>خفیف تر </a:t>
            </a:r>
            <a:r>
              <a:rPr lang="fa-IR" sz="2000" dirty="0">
                <a:cs typeface="B Nazanin" panose="00000400000000000000" pitchFamily="2" charset="-78"/>
              </a:rPr>
              <a:t>از بیماری آنفلوانزای نوع </a:t>
            </a:r>
            <a:r>
              <a:rPr lang="en-US" sz="2000" dirty="0">
                <a:cs typeface="B Nazanin" panose="00000400000000000000" pitchFamily="2" charset="-78"/>
              </a:rPr>
              <a:t>A</a:t>
            </a:r>
            <a:r>
              <a:rPr lang="fa-IR" sz="2000" dirty="0">
                <a:cs typeface="B Nazanin" panose="00000400000000000000" pitchFamily="2" charset="-78"/>
              </a:rPr>
              <a:t>باشد. عفونت آنفلوانزای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نوع </a:t>
            </a:r>
            <a:r>
              <a:rPr lang="en-US" sz="2000" dirty="0">
                <a:cs typeface="B Nazanin" panose="00000400000000000000" pitchFamily="2" charset="-78"/>
              </a:rPr>
              <a:t>C</a:t>
            </a:r>
            <a:r>
              <a:rPr lang="fa-IR" sz="2000" dirty="0">
                <a:cs typeface="B Nazanin" panose="00000400000000000000" pitchFamily="2" charset="-78"/>
              </a:rPr>
              <a:t>به شکل سرماخوردگی بدون تب دیده میشود </a:t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63217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836756"/>
            <a:ext cx="9096581" cy="4608701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بیماری آنفلوانزای بدون عارضه به طور کلی یک بیماری خود محدوده شونده است. بهبودی به سرعت ایجاد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میشود اما بسیاری از بیماران کاهش قوای جسمانی یا انرژی را برای یک هفته یا بیشتر دارند.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ویروس را قبل از شروع علائم بیماری ( 24ساعت قبل) در ترشحات دستگاه تنفسی فرد آلوده میتوان شناسایی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نمود. به طور معمول ویروس بعد از 5تا 10روز در ترشحات ویروسی فرد آلوده قابل گزارش نیست.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مهمترین راه انتقال ویروس در محیطهای </a:t>
            </a:r>
            <a:r>
              <a:rPr lang="fa-IR" sz="2000" dirty="0" smtClean="0">
                <a:cs typeface="B Nazanin" panose="00000400000000000000" pitchFamily="2" charset="-78"/>
              </a:rPr>
              <a:t>بسته</a:t>
            </a:r>
            <a:r>
              <a:rPr lang="en-US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ی </a:t>
            </a:r>
            <a:r>
              <a:rPr lang="fa-IR" sz="2000" dirty="0">
                <a:cs typeface="B Nazanin" panose="00000400000000000000" pitchFamily="2" charset="-78"/>
              </a:rPr>
              <a:t>پر جمعیت مثل اتوبوس ویا خوابگاه ها از طریق هوا میباشد.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از آنجا که ویروس آنفلوانزا ممکن است ساعتها در شرایط سرد و رطوبت کم در محیط زنده بماند، انتقال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ویروس از طریق ترشحات آلوده نیز میتواند صورت گیرد </a:t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987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561" y="1205246"/>
            <a:ext cx="8596668" cy="3880773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  <a:t>دوره کمون بیماری کوتاه بوده و معمولاً بین 1تا 3روز است. دفع ویروس احتمالاً در بالغین بین 3تا 5روز </a:t>
            </a:r>
            <a:r>
              <a:rPr lang="fa-IR" sz="2000" b="1" i="1" u="sng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بعد از بروز نشانه های بالینی بیماری و درکودکان 7تا 21روز بعد از آن ادامه خواهد داشت. </a:t>
            </a:r>
            <a:r>
              <a:rPr lang="fa-IR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  <a:t/>
            </a:r>
            <a:br>
              <a:rPr lang="fa-IR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  <a:t/>
            </a:r>
            <a:br>
              <a:rPr lang="fa-IR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endParaRPr lang="en-US" sz="2000" b="1" i="1" u="sng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740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63" y="517665"/>
            <a:ext cx="6919415" cy="5951373"/>
          </a:xfrm>
        </p:spPr>
      </p:pic>
    </p:spTree>
    <p:extLst>
      <p:ext uri="{BB962C8B-B14F-4D97-AF65-F5344CB8AC3E}">
        <p14:creationId xmlns:p14="http://schemas.microsoft.com/office/powerpoint/2010/main" val="78150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2800" i="1" dirty="0">
                <a:solidFill>
                  <a:srgbClr val="FF0000"/>
                </a:solidFill>
                <a:cs typeface="B Nazanin" panose="00000400000000000000" pitchFamily="2" charset="-78"/>
              </a:rPr>
              <a:t>افراد در معرض خطر بیماری آنفلوانزای انسانی شامل موارد زیر هستند </a:t>
            </a:r>
            <a:r>
              <a:rPr lang="fa-IR" sz="2800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endParaRPr lang="en-US" sz="2800" i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9144"/>
            <a:ext cx="8596668" cy="4772474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000" dirty="0" smtClean="0">
                <a:cs typeface="B Nazanin" panose="00000400000000000000" pitchFamily="2" charset="-78"/>
              </a:rPr>
              <a:t>سالمندان (افراد </a:t>
            </a:r>
            <a:r>
              <a:rPr lang="fa-IR" sz="2000" dirty="0">
                <a:cs typeface="B Nazanin" panose="00000400000000000000" pitchFamily="2" charset="-78"/>
              </a:rPr>
              <a:t>بالای </a:t>
            </a:r>
            <a:r>
              <a:rPr lang="fa-IR" sz="2000" dirty="0" smtClean="0">
                <a:cs typeface="B Nazanin" panose="00000400000000000000" pitchFamily="2" charset="-78"/>
              </a:rPr>
              <a:t>50سال)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ساکنین آسایشگاه ها </a:t>
            </a:r>
            <a:r>
              <a:rPr lang="fa-IR" sz="2000" dirty="0">
                <a:cs typeface="B Nazanin" panose="00000400000000000000" pitchFamily="2" charset="-78"/>
              </a:rPr>
              <a:t>و کارکنان </a:t>
            </a:r>
            <a:r>
              <a:rPr lang="fa-IR" sz="2000" dirty="0" smtClean="0">
                <a:cs typeface="B Nazanin" panose="00000400000000000000" pitchFamily="2" charset="-78"/>
              </a:rPr>
              <a:t>آن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بیماران </a:t>
            </a:r>
            <a:r>
              <a:rPr lang="fa-IR" sz="2000" dirty="0">
                <a:cs typeface="B Nazanin" panose="00000400000000000000" pitchFamily="2" charset="-78"/>
              </a:rPr>
              <a:t>مبتلا به بیماریهای مزمن (ریوی از جمله آسم، قلبی- عروقی بهجز هایپرتانسیون، خونی، کلیوی، کبدی</a:t>
            </a:r>
            <a:r>
              <a:rPr lang="fa-IR" sz="2000" dirty="0" smtClean="0">
                <a:cs typeface="B Nazanin" panose="00000400000000000000" pitchFamily="2" charset="-78"/>
              </a:rPr>
              <a:t>، متابولیک ازجمله دیابت ملیتوس و...)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بیماران </a:t>
            </a:r>
            <a:r>
              <a:rPr lang="fa-IR" sz="2000" dirty="0">
                <a:cs typeface="B Nazanin" panose="00000400000000000000" pitchFamily="2" charset="-78"/>
              </a:rPr>
              <a:t>مبتلا به بیماریهایی که سیستم تنفسی را مختل مینمایند، از جمله بیماریهای احتقانی، صدمات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نخاعی، اختلالات صرعی، اختلالات عصبی عضلانی.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خانمهای </a:t>
            </a:r>
            <a:r>
              <a:rPr lang="fa-IR" sz="2000" dirty="0">
                <a:cs typeface="B Nazanin" panose="00000400000000000000" pitchFamily="2" charset="-78"/>
              </a:rPr>
              <a:t>بارداری که سه ماهة دوم و سوم حاملگی آنان مقارن با فصل شیوع آنفلوانزا میباشد.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کودکان </a:t>
            </a:r>
            <a:r>
              <a:rPr lang="fa-IR" sz="2000" dirty="0">
                <a:cs typeface="B Nazanin" panose="00000400000000000000" pitchFamily="2" charset="-78"/>
              </a:rPr>
              <a:t>و نوجوانان 6ماهه تا 18سالهای که تحت درمان طولانی مدت با آسپرین میباشند.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کودکان </a:t>
            </a:r>
            <a:r>
              <a:rPr lang="fa-IR" sz="2000" dirty="0">
                <a:cs typeface="B Nazanin" panose="00000400000000000000" pitchFamily="2" charset="-78"/>
              </a:rPr>
              <a:t>6ماه تا </a:t>
            </a:r>
            <a:r>
              <a:rPr lang="fa-IR" sz="2000" dirty="0" smtClean="0">
                <a:cs typeface="B Nazanin" panose="00000400000000000000" pitchFamily="2" charset="-78"/>
              </a:rPr>
              <a:t>5سال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478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32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افراد در معرض تماس بیماری آنفلوانزای انسانی شامل موارد زیر هستند </a:t>
            </a:r>
            <a:r>
              <a:rPr lang="fa-IR" sz="32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r>
              <a:rPr lang="fa-IR" sz="3200" b="1" i="1" dirty="0">
                <a:solidFill>
                  <a:srgbClr val="FF0000"/>
                </a:solidFill>
                <a:cs typeface="B Nazanin" panose="00000400000000000000" pitchFamily="2" charset="-78"/>
              </a:rPr>
              <a:t/>
            </a:r>
            <a:br>
              <a:rPr lang="fa-IR" sz="3200" b="1" i="1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endParaRPr lang="en-US" sz="3200" b="1" i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10212"/>
            <a:ext cx="8596668" cy="3880773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000" dirty="0" smtClean="0">
                <a:cs typeface="B Nazanin" panose="00000400000000000000" pitchFamily="2" charset="-78"/>
              </a:rPr>
              <a:t>کارمندان </a:t>
            </a:r>
            <a:r>
              <a:rPr lang="fa-IR" sz="2000" dirty="0">
                <a:cs typeface="B Nazanin" panose="00000400000000000000" pitchFamily="2" charset="-78"/>
              </a:rPr>
              <a:t>مراکز ارائه کننده خدمات بهداشتی و </a:t>
            </a:r>
            <a:r>
              <a:rPr lang="fa-IR" sz="2000" dirty="0" smtClean="0">
                <a:cs typeface="B Nazanin" panose="00000400000000000000" pitchFamily="2" charset="-78"/>
              </a:rPr>
              <a:t>درمانی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نیروهای </a:t>
            </a:r>
            <a:r>
              <a:rPr lang="fa-IR" sz="2000" dirty="0">
                <a:cs typeface="B Nazanin" panose="00000400000000000000" pitchFamily="2" charset="-78"/>
              </a:rPr>
              <a:t>درمانی خدمت دهنده در منازل افراد در معرض </a:t>
            </a:r>
            <a:r>
              <a:rPr lang="fa-IR" sz="2000" dirty="0" smtClean="0">
                <a:cs typeface="B Nazanin" panose="00000400000000000000" pitchFamily="2" charset="-78"/>
              </a:rPr>
              <a:t>خطر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000" dirty="0" smtClean="0">
                <a:cs typeface="B Nazanin" panose="00000400000000000000" pitchFamily="2" charset="-78"/>
              </a:rPr>
              <a:t>اعضای </a:t>
            </a:r>
            <a:r>
              <a:rPr lang="fa-IR" sz="2000" dirty="0">
                <a:cs typeface="B Nazanin" panose="00000400000000000000" pitchFamily="2" charset="-78"/>
              </a:rPr>
              <a:t>خانواده (شامل کودکان) افراد در معرض </a:t>
            </a:r>
            <a:r>
              <a:rPr lang="fa-IR" sz="2000" dirty="0" smtClean="0">
                <a:cs typeface="B Nazanin" panose="00000400000000000000" pitchFamily="2" charset="-78"/>
              </a:rPr>
              <a:t>خطر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سایر </a:t>
            </a:r>
            <a:r>
              <a:rPr lang="fa-IR" sz="2000" dirty="0">
                <a:cs typeface="B Nazanin" panose="00000400000000000000" pitchFamily="2" charset="-78"/>
              </a:rPr>
              <a:t>مشاغل خاص از جمله دامپزشکان و افراد کلیدی جامعه </a:t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080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اقدامات احتیاطی برای تماسهای نزدیك و خانگی با فرد بیمار یا مشکوک به آنفلوانزا </a:t>
            </a:r>
            <a:r>
              <a:rPr lang="fa-IR" sz="20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755" y="1446663"/>
            <a:ext cx="8419247" cy="3704110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موارد </a:t>
            </a:r>
            <a:r>
              <a:rPr lang="fa-IR" sz="2000" dirty="0">
                <a:cs typeface="B Nazanin" panose="00000400000000000000" pitchFamily="2" charset="-78"/>
              </a:rPr>
              <a:t>تماس خانگی باید </a:t>
            </a:r>
            <a:r>
              <a:rPr lang="en-US" sz="2000" dirty="0" smtClean="0">
                <a:cs typeface="B Nazanin" panose="00000400000000000000" pitchFamily="2" charset="-78"/>
              </a:rPr>
              <a:t>: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با </a:t>
            </a:r>
            <a:r>
              <a:rPr lang="fa-IR" sz="2000" dirty="0">
                <a:cs typeface="B Nazanin" panose="00000400000000000000" pitchFamily="2" charset="-78"/>
              </a:rPr>
              <a:t>شست و شوی کامل دستها به مدت 30ثانیه با آب و صابون پس از هر تماس و </a:t>
            </a:r>
            <a:r>
              <a:rPr lang="fa-IR" sz="2000" dirty="0" smtClean="0">
                <a:cs typeface="B Nazanin" panose="00000400000000000000" pitchFamily="2" charset="-78"/>
              </a:rPr>
              <a:t>یا آلودگی احتمالی،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عدم </a:t>
            </a:r>
            <a:r>
              <a:rPr lang="fa-IR" sz="2000" dirty="0">
                <a:cs typeface="B Nazanin" panose="00000400000000000000" pitchFamily="2" charset="-78"/>
              </a:rPr>
              <a:t>استفاده از ظروف غذاخوری مشترک 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پرهیز </a:t>
            </a:r>
            <a:r>
              <a:rPr lang="fa-IR" sz="2000" dirty="0">
                <a:cs typeface="B Nazanin" panose="00000400000000000000" pitchFamily="2" charset="-78"/>
              </a:rPr>
              <a:t>از تماس چهره به چهره با موارد احتمالی </a:t>
            </a:r>
            <a:r>
              <a:rPr lang="fa-IR" sz="2000" dirty="0" smtClean="0">
                <a:cs typeface="B Nazanin" panose="00000400000000000000" pitchFamily="2" charset="-78"/>
              </a:rPr>
              <a:t>یا تأیید </a:t>
            </a:r>
            <a:r>
              <a:rPr lang="fa-IR" sz="2000" dirty="0">
                <a:cs typeface="B Nazanin" panose="00000400000000000000" pitchFamily="2" charset="-78"/>
              </a:rPr>
              <a:t>شده بیماری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استفاده ازماسک و وسایل حفاظت فردی از خود مراقبت کنند.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احتمال </a:t>
            </a:r>
            <a:r>
              <a:rPr lang="fa-IR" sz="2000" dirty="0">
                <a:cs typeface="B Nazanin" panose="00000400000000000000" pitchFamily="2" charset="-78"/>
              </a:rPr>
              <a:t>دفع ویروس در کودکان 12سال و کمتر تا 21روز از شروع بیماری و در افراد بالای 12سال تا </a:t>
            </a:r>
            <a:r>
              <a:rPr lang="fa-IR" sz="2000" dirty="0" smtClean="0">
                <a:cs typeface="B Nazanin" panose="00000400000000000000" pitchFamily="2" charset="-78"/>
              </a:rPr>
              <a:t>7روز پس </a:t>
            </a:r>
            <a:r>
              <a:rPr lang="fa-IR" sz="2000" dirty="0">
                <a:cs typeface="B Nazanin" panose="00000400000000000000" pitchFamily="2" charset="-78"/>
              </a:rPr>
              <a:t>از قطع تب وجود دارد و بهتر است در طی این مدت </a:t>
            </a:r>
            <a:r>
              <a:rPr lang="fa-IR" sz="2000" dirty="0" smtClean="0">
                <a:cs typeface="B Nazanin" panose="00000400000000000000" pitchFamily="2" charset="-78"/>
              </a:rPr>
              <a:t>توصیه های </a:t>
            </a:r>
            <a:r>
              <a:rPr lang="fa-IR" sz="2000" dirty="0">
                <a:cs typeface="B Nazanin" panose="00000400000000000000" pitchFamily="2" charset="-78"/>
              </a:rPr>
              <a:t>فوق رعایت شود </a:t>
            </a:r>
            <a:r>
              <a:rPr lang="fa-I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98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0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اقدامات احتیاطی برای تماسهای نزدیك و خانگی با فرد بیمار یا مشکوک به آنفلوانزا </a:t>
            </a:r>
            <a:r>
              <a:rPr lang="fa-IR" b="1" i="1" dirty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5" y="1473958"/>
            <a:ext cx="8755387" cy="3871369"/>
          </a:xfrm>
        </p:spPr>
        <p:txBody>
          <a:bodyPr>
            <a:no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موارد </a:t>
            </a:r>
            <a:r>
              <a:rPr lang="fa-IR" sz="2000" dirty="0">
                <a:cs typeface="B Nazanin" panose="00000400000000000000" pitchFamily="2" charset="-78"/>
              </a:rPr>
              <a:t>تماس با بیمار یا موارد تماس در محیطهای بسته (خانه، خانواده، بیمارستان و سایر مراکز نگهداری یا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سرویسهای نظامی) باید روزانه دو مرتبه کنترل درجه حرارت شده و پیگیری علائم بیماری تا هفت روز بعداز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آخرین تماس انجام شود. موارد تماس نزدیک و خانگی در صورتیکه دچار تب بالای 38درجه و سرفه، تنگی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نفس، یا سایر علائم شوند بلافاصله با نظر پزشک تحت درمان داروهای ضدویروس قرار گرفته و تستهای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تشخیصی انجام شود </a:t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208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اقدامات احتیاطی برای مسافرین</a:t>
            </a:r>
            <a:r>
              <a:rPr lang="fa-IR" sz="2800" i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2800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r>
              <a:rPr lang="fa-IR" sz="2800" i="1" dirty="0">
                <a:cs typeface="B Nazanin" panose="00000400000000000000" pitchFamily="2" charset="-78"/>
              </a:rPr>
              <a:t/>
            </a:r>
            <a:br>
              <a:rPr lang="fa-IR" sz="2800" i="1" dirty="0">
                <a:cs typeface="B Nazanin" panose="00000400000000000000" pitchFamily="2" charset="-78"/>
              </a:rPr>
            </a:br>
            <a:endParaRPr lang="en-US" sz="2800" i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9019"/>
            <a:ext cx="8596668" cy="3880773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dirty="0">
                <a:cs typeface="B Nazanin" panose="00000400000000000000" pitchFamily="2" charset="-78"/>
              </a:rPr>
              <a:t>با </a:t>
            </a:r>
            <a:r>
              <a:rPr lang="fa-IR" sz="2200" dirty="0">
                <a:cs typeface="B Nazanin" panose="00000400000000000000" pitchFamily="2" charset="-78"/>
              </a:rPr>
              <a:t>توجه به وجود آنفلوانزای پرندگان در بسیاری از پرندگان دنیا موارد زیر در هنگام مسافرت به این کشورها</a:t>
            </a:r>
            <a:br>
              <a:rPr lang="fa-IR" sz="2200" dirty="0">
                <a:cs typeface="B Nazanin" panose="00000400000000000000" pitchFamily="2" charset="-78"/>
              </a:rPr>
            </a:br>
            <a:r>
              <a:rPr lang="fa-IR" sz="2200" dirty="0">
                <a:cs typeface="B Nazanin" panose="00000400000000000000" pitchFamily="2" charset="-78"/>
              </a:rPr>
              <a:t>توصیه میگردد:</a:t>
            </a:r>
            <a:br>
              <a:rPr lang="fa-IR" sz="2200" dirty="0">
                <a:cs typeface="B Nazanin" panose="00000400000000000000" pitchFamily="2" charset="-78"/>
              </a:rPr>
            </a:br>
            <a:r>
              <a:rPr lang="fa-IR" sz="2200" dirty="0" smtClean="0">
                <a:cs typeface="B Nazanin" panose="00000400000000000000" pitchFamily="2" charset="-78"/>
              </a:rPr>
              <a:t>1-مسافرین </a:t>
            </a:r>
            <a:r>
              <a:rPr lang="fa-IR" sz="2200" dirty="0">
                <a:cs typeface="B Nazanin" panose="00000400000000000000" pitchFamily="2" charset="-78"/>
              </a:rPr>
              <a:t>ترجیحاً دو هفته قبل از مسافرت به مناطق آلوده بایستی با واکسن آنفلوانزای انسانی واکسینه</a:t>
            </a:r>
            <a:br>
              <a:rPr lang="fa-IR" sz="2200" dirty="0">
                <a:cs typeface="B Nazanin" panose="00000400000000000000" pitchFamily="2" charset="-78"/>
              </a:rPr>
            </a:br>
            <a:r>
              <a:rPr lang="fa-IR" sz="2200" dirty="0">
                <a:cs typeface="B Nazanin" panose="00000400000000000000" pitchFamily="2" charset="-78"/>
              </a:rPr>
              <a:t>شوند( درصورتی که واکسن سالیانه فصلی آنفلوانزا در دسترس باشد.)</a:t>
            </a:r>
            <a:br>
              <a:rPr lang="fa-IR" sz="2200" dirty="0">
                <a:cs typeface="B Nazanin" panose="00000400000000000000" pitchFamily="2" charset="-78"/>
              </a:rPr>
            </a:br>
            <a:r>
              <a:rPr lang="fa-IR" sz="2200" dirty="0" smtClean="0">
                <a:cs typeface="B Nazanin" panose="00000400000000000000" pitchFamily="2" charset="-78"/>
              </a:rPr>
              <a:t>2- مسافرین </a:t>
            </a:r>
            <a:r>
              <a:rPr lang="fa-IR" sz="2200" dirty="0">
                <a:cs typeface="B Nazanin" panose="00000400000000000000" pitchFamily="2" charset="-78"/>
              </a:rPr>
              <a:t>باید از تماس مستقیم با پرندگان شامل مرغ و خروس، اردک و غاز که ظاهراً سالم هستند و</a:t>
            </a:r>
            <a:br>
              <a:rPr lang="fa-IR" sz="2200" dirty="0">
                <a:cs typeface="B Nazanin" panose="00000400000000000000" pitchFamily="2" charset="-78"/>
              </a:rPr>
            </a:br>
            <a:r>
              <a:rPr lang="fa-IR" sz="2200" dirty="0">
                <a:cs typeface="B Nazanin" panose="00000400000000000000" pitchFamily="2" charset="-78"/>
              </a:rPr>
              <a:t>مزارع پرورش و بازارهای فروش پرندگان زنده پرهیز نمایند و همچنین از لمس سطوح آلوده با فضولات</a:t>
            </a:r>
            <a:br>
              <a:rPr lang="fa-IR" sz="2200" dirty="0">
                <a:cs typeface="B Nazanin" panose="00000400000000000000" pitchFamily="2" charset="-78"/>
              </a:rPr>
            </a:br>
            <a:r>
              <a:rPr lang="fa-IR" sz="2200" dirty="0">
                <a:cs typeface="B Nazanin" panose="00000400000000000000" pitchFamily="2" charset="-78"/>
              </a:rPr>
              <a:t>و ترشحات پرندگان نیز پرهیز کنند </a:t>
            </a:r>
            <a:r>
              <a:rPr lang="fa-IR" sz="2200" dirty="0" smtClean="0">
                <a:cs typeface="B Nazanin" panose="00000400000000000000" pitchFamily="2" charset="-78"/>
              </a:rPr>
              <a:t>.</a:t>
            </a:r>
            <a:r>
              <a:rPr lang="fa-IR" sz="2200" dirty="0">
                <a:cs typeface="B Nazanin" panose="00000400000000000000" pitchFamily="2" charset="-78"/>
              </a:rPr>
              <a:t/>
            </a:r>
            <a:br>
              <a:rPr lang="fa-IR" sz="2200" dirty="0">
                <a:cs typeface="B Nazanin" panose="00000400000000000000" pitchFamily="2" charset="-78"/>
              </a:rPr>
            </a:br>
            <a:endParaRPr lang="en-US" sz="2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977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i="1" dirty="0">
                <a:solidFill>
                  <a:srgbClr val="FF0000"/>
                </a:solidFill>
                <a:cs typeface="B Nazanin" panose="00000400000000000000" pitchFamily="2" charset="-78"/>
              </a:rPr>
              <a:t>اقدامات احتیاطی برای مسافرین</a:t>
            </a:r>
            <a:r>
              <a:rPr lang="fa-IR" i="1" dirty="0">
                <a:solidFill>
                  <a:srgbClr val="FF0000"/>
                </a:solidFill>
                <a:cs typeface="B Nazanin" panose="00000400000000000000" pitchFamily="2" charset="-78"/>
              </a:rPr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96315"/>
            <a:ext cx="8596668" cy="3880773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fa-IR" sz="2000" dirty="0" smtClean="0">
                <a:cs typeface="B Nazanin" panose="00000400000000000000" pitchFamily="2" charset="-78"/>
              </a:rPr>
              <a:t>مسافرین </a:t>
            </a:r>
            <a:r>
              <a:rPr lang="fa-IR" sz="2000" dirty="0">
                <a:cs typeface="B Nazanin" panose="00000400000000000000" pitchFamily="2" charset="-78"/>
              </a:rPr>
              <a:t>باید با رعایت بهداشت فردی و شست و شوی مرتب دستها یا استفاده از ژلهای حاوی الکل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و عدم مصرف غذاهای نیم پخته پرندگان و یا </a:t>
            </a:r>
            <a:r>
              <a:rPr lang="fa-IR" sz="2000" dirty="0" smtClean="0">
                <a:cs typeface="B Nazanin" panose="00000400000000000000" pitchFamily="2" charset="-78"/>
              </a:rPr>
              <a:t>تخم آنها </a:t>
            </a:r>
            <a:r>
              <a:rPr lang="fa-IR" sz="2000" dirty="0">
                <a:cs typeface="B Nazanin" panose="00000400000000000000" pitchFamily="2" charset="-78"/>
              </a:rPr>
              <a:t>بصورت نیم پز احتمال تماس یا بیمار شدن را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کم کنند.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حتماً </a:t>
            </a:r>
            <a:r>
              <a:rPr lang="fa-IR" sz="2000" dirty="0">
                <a:cs typeface="B Nazanin" panose="00000400000000000000" pitchFamily="2" charset="-78"/>
              </a:rPr>
              <a:t>بعد از آماده سازی پرنده برای پخت و پز در آشپزخانه دستها را با آب و صابون بشویند.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در </a:t>
            </a:r>
            <a:r>
              <a:rPr lang="fa-IR" sz="2000" dirty="0">
                <a:cs typeface="B Nazanin" panose="00000400000000000000" pitchFamily="2" charset="-78"/>
              </a:rPr>
              <a:t>صورتیکه طی 10روز پس از بازگشت از منطقه آلوده دچارعلائم تب و </a:t>
            </a:r>
            <a:r>
              <a:rPr lang="fa-IR" sz="2000" dirty="0" smtClean="0">
                <a:cs typeface="B Nazanin" panose="00000400000000000000" pitchFamily="2" charset="-78"/>
              </a:rPr>
              <a:t>نشانه</a:t>
            </a:r>
            <a:r>
              <a:rPr lang="en-US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های </a:t>
            </a:r>
            <a:r>
              <a:rPr lang="fa-IR" sz="2000" dirty="0">
                <a:cs typeface="B Nazanin" panose="00000400000000000000" pitchFamily="2" charset="-78"/>
              </a:rPr>
              <a:t>تنفسی شوند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بایستی حتما به پزشک مراجعه نمایند . </a:t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184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انواع سویه ها بیماری :</a:t>
            </a:r>
            <a:endParaRPr lang="en-US" sz="3200" b="1" i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120877"/>
            <a:ext cx="8894369" cy="4803405"/>
          </a:xfrm>
        </p:spPr>
        <p:txBody>
          <a:bodyPr>
            <a:noAutofit/>
          </a:bodyPr>
          <a:lstStyle/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000" dirty="0" smtClean="0">
                <a:cs typeface="B Nazanin" panose="00000400000000000000" pitchFamily="2" charset="-78"/>
              </a:rPr>
              <a:t>تاکنون 4گونه </a:t>
            </a:r>
            <a:r>
              <a:rPr lang="fa-IR" sz="2000" dirty="0">
                <a:cs typeface="B Nazanin" panose="00000400000000000000" pitchFamily="2" charset="-78"/>
              </a:rPr>
              <a:t>ویروس آنفلوانزا تاکنون شناسایی گردیده است شامل :</a:t>
            </a:r>
            <a:r>
              <a:rPr lang="en-US" sz="2000" dirty="0">
                <a:cs typeface="B Nazanin" panose="00000400000000000000" pitchFamily="2" charset="-78"/>
              </a:rPr>
              <a:t>A-B-C-D</a:t>
            </a:r>
            <a:br>
              <a:rPr lang="en-US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نوع </a:t>
            </a:r>
            <a:r>
              <a:rPr lang="en-US" sz="2000" dirty="0">
                <a:cs typeface="B Nazanin" panose="00000400000000000000" pitchFamily="2" charset="-78"/>
              </a:rPr>
              <a:t>A</a:t>
            </a:r>
            <a:r>
              <a:rPr lang="fa-IR" sz="2000" dirty="0">
                <a:cs typeface="B Nazanin" panose="00000400000000000000" pitchFamily="2" charset="-78"/>
              </a:rPr>
              <a:t>ویروس آنفلوانزا باعث بیماری در انسان و حیوان می گردد و منجر به مشکلات بهداشت عمومی می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گردد. داده های تاریخی بیانگر خطر انتقال آنفلوانزا بین حیوانات و انسان و توانایی بالقوه ایجاد خطر پاندمی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(جهانگیری) با این نوع ویروس می باشند.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نوع </a:t>
            </a:r>
            <a:r>
              <a:rPr lang="en-US" sz="2000" dirty="0">
                <a:cs typeface="B Nazanin" panose="00000400000000000000" pitchFamily="2" charset="-78"/>
              </a:rPr>
              <a:t>B</a:t>
            </a:r>
            <a:r>
              <a:rPr lang="fa-IR" sz="2000" dirty="0">
                <a:cs typeface="B Nazanin" panose="00000400000000000000" pitchFamily="2" charset="-78"/>
              </a:rPr>
              <a:t>ویروس آنفلوانزا در جامعه انسانی در گردش می باشد و </a:t>
            </a:r>
            <a:r>
              <a:rPr lang="fa-IR" sz="2000" b="1" u="sng" dirty="0">
                <a:solidFill>
                  <a:srgbClr val="FF0000"/>
                </a:solidFill>
                <a:cs typeface="B Nazanin" panose="00000400000000000000" pitchFamily="2" charset="-78"/>
              </a:rPr>
              <a:t>عامل اپیدمی های(همه گیری یا طغیان )</a:t>
            </a:r>
            <a:br>
              <a:rPr lang="fa-IR" sz="2000" b="1" u="sng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000" b="1" u="sng" dirty="0">
                <a:solidFill>
                  <a:srgbClr val="FF0000"/>
                </a:solidFill>
                <a:cs typeface="B Nazanin" panose="00000400000000000000" pitchFamily="2" charset="-78"/>
              </a:rPr>
              <a:t>فصلی </a:t>
            </a:r>
            <a:r>
              <a:rPr lang="fa-IR" sz="2000" dirty="0">
                <a:cs typeface="B Nazanin" panose="00000400000000000000" pitchFamily="2" charset="-78"/>
              </a:rPr>
              <a:t>می باشد. تحقیقات اخیر نشان داده است که حتی فوک های دریایی می توانند به این نوع ویروس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آلوده شوند.</a:t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158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توصیه های بهداشتی در خصوص آنفلوانزای پرندگان و سلامت مواد غذایی</a:t>
            </a:r>
            <a:r>
              <a:rPr lang="fa-IR" sz="2000" i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2000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24" y="1037230"/>
            <a:ext cx="8809978" cy="5076968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گوشت و فرآورده های خام غذایی بایستی بطور جداگانه از غذاهای طبخ شده نگهداری شوند.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هیچ </a:t>
            </a:r>
            <a:r>
              <a:rPr lang="fa-IR" sz="2000" dirty="0">
                <a:cs typeface="B Nazanin" panose="00000400000000000000" pitchFamily="2" charset="-78"/>
              </a:rPr>
              <a:t>نوع از فرآورده های گوشتی (پرندگان) و تخم پرندگان بصورت خام و یا نیم پز و نیم پخته استفاده نشود.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غذاهای </a:t>
            </a:r>
            <a:r>
              <a:rPr lang="fa-IR" sz="2000" dirty="0">
                <a:cs typeface="B Nazanin" panose="00000400000000000000" pitchFamily="2" charset="-78"/>
              </a:rPr>
              <a:t>پخت شده بیشتر از 2ساعت در هوای اتاق نگهداری نشود زیرا باعث آلودگی آن خواهد گردید.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غذاهای </a:t>
            </a:r>
            <a:r>
              <a:rPr lang="fa-IR" sz="2000" dirty="0">
                <a:cs typeface="B Nazanin" panose="00000400000000000000" pitchFamily="2" charset="-78"/>
              </a:rPr>
              <a:t>پخته نگهداری شده، قبل از مصرف در دمای بالاتر از 60درجه سانتیگراد گرم شود.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گوشت </a:t>
            </a:r>
            <a:r>
              <a:rPr lang="fa-IR" sz="2000" dirty="0">
                <a:cs typeface="B Nazanin" panose="00000400000000000000" pitchFamily="2" charset="-78"/>
              </a:rPr>
              <a:t>پرندگان جهت مصرف باید کاملاً پخته </a:t>
            </a:r>
            <a:r>
              <a:rPr lang="fa-IR" sz="2000" dirty="0" smtClean="0">
                <a:cs typeface="B Nazanin" panose="00000400000000000000" pitchFamily="2" charset="-78"/>
              </a:rPr>
              <a:t>شود</a:t>
            </a:r>
            <a:r>
              <a:rPr lang="en-US" sz="2000" dirty="0" smtClean="0">
                <a:cs typeface="B Nazanin" panose="00000400000000000000" pitchFamily="2" charset="-78"/>
              </a:rPr>
              <a:t>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265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4" y="641445"/>
            <a:ext cx="8891865" cy="5268036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تخم </a:t>
            </a:r>
            <a:r>
              <a:rPr lang="fa-IR" sz="2000" dirty="0">
                <a:cs typeface="B Nazanin" panose="00000400000000000000" pitchFamily="2" charset="-78"/>
              </a:rPr>
              <a:t>پرندگان (تخم مرغ) را تا سفت شدن کامل زرده و سفیده آن پخت (حداقل 5دقیقه در آب جوش 70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درجه سانتیگراد قرار </a:t>
            </a:r>
            <a:r>
              <a:rPr lang="fa-IR" sz="2000" dirty="0" smtClean="0">
                <a:cs typeface="B Nazanin" panose="00000400000000000000" pitchFamily="2" charset="-78"/>
              </a:rPr>
              <a:t>گیرد.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پاستوریزاسیون </a:t>
            </a:r>
            <a:r>
              <a:rPr lang="fa-IR" sz="2000" dirty="0">
                <a:cs typeface="B Nazanin" panose="00000400000000000000" pitchFamily="2" charset="-78"/>
              </a:rPr>
              <a:t>محصولات تخم پرندگان (تخم مرغ) باعث غیرفعال شدن ویروس می گردد (در صنایع):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i="1" u="sng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تخم </a:t>
            </a:r>
            <a:r>
              <a:rPr lang="fa-IR" sz="2000" i="1" u="sng" dirty="0">
                <a:solidFill>
                  <a:srgbClr val="FF0000"/>
                </a:solidFill>
                <a:cs typeface="B Nazanin" panose="00000400000000000000" pitchFamily="2" charset="-78"/>
              </a:rPr>
              <a:t>مرغ کامل در 60درجه حرارت بمدت 210ثانیه قرار گیرد.</a:t>
            </a:r>
            <a:br>
              <a:rPr lang="fa-IR" sz="2000" i="1" u="sng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000" i="1" u="sng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سفیده </a:t>
            </a:r>
            <a:r>
              <a:rPr lang="fa-IR" sz="2000" i="1" u="sng" dirty="0">
                <a:solidFill>
                  <a:srgbClr val="FF0000"/>
                </a:solidFill>
                <a:cs typeface="B Nazanin" panose="00000400000000000000" pitchFamily="2" charset="-78"/>
              </a:rPr>
              <a:t>تخم مرغ خام در 55/6درجه حرارت بمدت 372ثانیه قرار گیرد.</a:t>
            </a:r>
            <a:br>
              <a:rPr lang="fa-IR" sz="2000" i="1" u="sng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طبخ </a:t>
            </a:r>
            <a:r>
              <a:rPr lang="fa-IR" sz="2000" dirty="0">
                <a:cs typeface="B Nazanin" panose="00000400000000000000" pitchFamily="2" charset="-78"/>
              </a:rPr>
              <a:t>گوشت بصورت آب پز مطمئن ترین راه می باشد و توصیه می شود از روشهای دیگر مانند سرخ کردن،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کباب کردن، بریان کردن و... خودداری شود </a:t>
            </a:r>
            <a:r>
              <a:rPr lang="fa-IR" sz="2000" dirty="0" smtClean="0">
                <a:cs typeface="B Nazanin" panose="00000400000000000000" pitchFamily="2" charset="-78"/>
              </a:rPr>
              <a:t>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965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504" y="809460"/>
            <a:ext cx="8596668" cy="5018134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پوست بیرونی تخم مرغ نیز می تواند آلوده به ویروس باشد لذا سعی کنید پوست بیرونی را حتماً شستشو دهید.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از </a:t>
            </a:r>
            <a:r>
              <a:rPr lang="fa-IR" sz="2000" dirty="0">
                <a:cs typeface="B Nazanin" panose="00000400000000000000" pitchFamily="2" charset="-78"/>
              </a:rPr>
              <a:t>مصرف تخم مرغ های شکسته خودداری نموده و تخم مرغهایی که پوسته آن آلوده به خون و یا فضولات </a:t>
            </a:r>
            <a:r>
              <a:rPr lang="fa-IR" sz="2000" dirty="0" smtClean="0">
                <a:cs typeface="B Nazanin" panose="00000400000000000000" pitchFamily="2" charset="-78"/>
              </a:rPr>
              <a:t>می باشد باید قبل از مصرف شسته شده و بلافاصله استفاده گردد.ویروس آنفلوانزا درفضولات پرندگان تا مدتهای طولانی زنده می ماند.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777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2" y="404884"/>
            <a:ext cx="8596668" cy="1320800"/>
          </a:xfrm>
        </p:spPr>
        <p:txBody>
          <a:bodyPr>
            <a:noAutofit/>
          </a:bodyPr>
          <a:lstStyle/>
          <a:p>
            <a:pPr algn="r" rtl="1"/>
            <a:r>
              <a:rPr lang="fa-IR" sz="32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توصیه های بهداشتی به پرورش دهندگان طیور(سنتی) و نگهداری در منزل</a:t>
            </a:r>
            <a:r>
              <a:rPr lang="fa-IR" sz="3200" i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3200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r>
              <a:rPr lang="fa-IR" sz="3200" i="1" dirty="0">
                <a:solidFill>
                  <a:srgbClr val="FF0000"/>
                </a:solidFill>
                <a:cs typeface="B Nazanin" panose="00000400000000000000" pitchFamily="2" charset="-78"/>
              </a:rPr>
              <a:t/>
            </a:r>
            <a:br>
              <a:rPr lang="fa-IR" sz="3200" i="1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endParaRPr lang="en-US" sz="3200" i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839" y="1450906"/>
            <a:ext cx="8673501" cy="5045429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جای </a:t>
            </a:r>
            <a:r>
              <a:rPr lang="fa-IR" sz="2000" dirty="0">
                <a:cs typeface="B Nazanin" panose="00000400000000000000" pitchFamily="2" charset="-78"/>
              </a:rPr>
              <a:t>حیاط جلوی منزل ازحیاط خلوت یابام خانه برای پرورش پرندگان استفاده نمایید.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پرندگان </a:t>
            </a:r>
            <a:r>
              <a:rPr lang="fa-IR" sz="2000" dirty="0">
                <a:cs typeface="B Nazanin" panose="00000400000000000000" pitchFamily="2" charset="-78"/>
              </a:rPr>
              <a:t>اهلی را از تماس با پرندگان وحشی دورنگهدارید.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با </a:t>
            </a:r>
            <a:r>
              <a:rPr lang="fa-IR" sz="2000" dirty="0">
                <a:cs typeface="B Nazanin" panose="00000400000000000000" pitchFamily="2" charset="-78"/>
              </a:rPr>
              <a:t>استفاده از حفاظ توری وپوشش سقف لانه از آلودگی محل نگهداری پرندگان جلوگیری کنید.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ذخیره </a:t>
            </a:r>
            <a:r>
              <a:rPr lang="fa-IR" sz="2000" dirty="0">
                <a:cs typeface="B Nazanin" panose="00000400000000000000" pitchFamily="2" charset="-78"/>
              </a:rPr>
              <a:t>ی دان پرندگان دوراز دسترس پرندگان وحشی نگهداری شود.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آب </a:t>
            </a:r>
            <a:r>
              <a:rPr lang="fa-IR" sz="2000" dirty="0">
                <a:cs typeface="B Nazanin" panose="00000400000000000000" pitchFamily="2" charset="-78"/>
              </a:rPr>
              <a:t>آشامیدنی پرندگان بهداشتی باشد </a:t>
            </a:r>
            <a:r>
              <a:rPr lang="fa-IR" sz="2000" dirty="0" smtClean="0"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170000"/>
              </a:lnSpc>
            </a:pPr>
            <a:r>
              <a:rPr lang="fa-IR" sz="2000" dirty="0">
                <a:cs typeface="B Nazanin" panose="00000400000000000000" pitchFamily="2" charset="-78"/>
              </a:rPr>
              <a:t>محل نگهداری پرندگان ولانه آنها بطور مرتب ضد عفونی ونظافت گردد.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از </a:t>
            </a:r>
            <a:r>
              <a:rPr lang="fa-IR" sz="2000" dirty="0">
                <a:cs typeface="B Nazanin" panose="00000400000000000000" pitchFamily="2" charset="-78"/>
              </a:rPr>
              <a:t>تردد سگ،گربه، موش وسایر جانوران موذی به محل نگهداری پرندگان جلوگیری شود.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ضایعات </a:t>
            </a:r>
            <a:r>
              <a:rPr lang="fa-IR" sz="2000" dirty="0">
                <a:cs typeface="B Nazanin" panose="00000400000000000000" pitchFamily="2" charset="-78"/>
              </a:rPr>
              <a:t>پرندگان به روش بهداشتی دفع گردد </a:t>
            </a:r>
            <a:r>
              <a:rPr lang="fa-IR" sz="2000" dirty="0" smtClean="0"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170000"/>
              </a:lnSpc>
            </a:pPr>
            <a:r>
              <a:rPr lang="fa-IR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  <a:t>کودکان را از تماس و بازی با پرندگان منع کنید </a:t>
            </a:r>
            <a:r>
              <a:rPr lang="fa-IR" sz="2000" dirty="0"/>
              <a:t/>
            </a:r>
            <a:br>
              <a:rPr lang="fa-IR" sz="2000" dirty="0"/>
            </a:b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639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2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توصیه های عمومی </a:t>
            </a:r>
            <a:r>
              <a:rPr lang="fa-IR" sz="32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5534"/>
            <a:ext cx="8596668" cy="4284639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پرهیز از تماس نزدیک با افراد بیمار(رعایت حداقل فاصله یک متربا افراد بیمار، پرهیز از دست دادن و در آغوش </a:t>
            </a:r>
            <a:r>
              <a:rPr lang="fa-IR" sz="2000" dirty="0" smtClean="0">
                <a:cs typeface="B Nazanin" panose="00000400000000000000" pitchFamily="2" charset="-78"/>
              </a:rPr>
              <a:t>گرفتن</a:t>
            </a:r>
            <a:r>
              <a:rPr lang="en-US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در هنگام بیماری ، پرهیز ازروبوسی ، </a:t>
            </a:r>
            <a:r>
              <a:rPr lang="fa-IR" sz="2000" dirty="0" smtClean="0">
                <a:cs typeface="B Nazanin" panose="00000400000000000000" pitchFamily="2" charset="-78"/>
              </a:rPr>
              <a:t>...)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اقامت </a:t>
            </a:r>
            <a:r>
              <a:rPr lang="fa-IR" sz="2000" dirty="0">
                <a:cs typeface="B Nazanin" panose="00000400000000000000" pitchFamily="2" charset="-78"/>
              </a:rPr>
              <a:t>در منزل در هنگام بیمارشدن تا رفع علایم حاد بیماری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پوشاندن </a:t>
            </a:r>
            <a:r>
              <a:rPr lang="fa-IR" sz="2000" dirty="0">
                <a:cs typeface="B Nazanin" panose="00000400000000000000" pitchFamily="2" charset="-78"/>
              </a:rPr>
              <a:t>دهان و بینی در هنگام عطسه و سرفه کردن ترجیحا با دستمال کاغذی و یا چین بازو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تمیز </a:t>
            </a:r>
            <a:r>
              <a:rPr lang="fa-IR" sz="2000" dirty="0">
                <a:cs typeface="B Nazanin" panose="00000400000000000000" pitchFamily="2" charset="-78"/>
              </a:rPr>
              <a:t>کردن و شستن دست ها در فواصل زمانی( بطور معمول پس از شستن و یا ضدعفونی کردن دست ها بیش از 15 دقیقه تمیز نمی مانند</a:t>
            </a:r>
            <a:r>
              <a:rPr lang="fa-IR" sz="2000" dirty="0" smtClean="0">
                <a:cs typeface="B Nazanin" panose="00000400000000000000" pitchFamily="2" charset="-78"/>
              </a:rPr>
              <a:t>).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اجتناب </a:t>
            </a:r>
            <a:r>
              <a:rPr lang="fa-IR" sz="2000" dirty="0">
                <a:cs typeface="B Nazanin" panose="00000400000000000000" pitchFamily="2" charset="-78"/>
              </a:rPr>
              <a:t>از لمس چشم ها، بینی، دهان با دست های آلوده </a:t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897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i="1" dirty="0">
                <a:solidFill>
                  <a:srgbClr val="FF0000"/>
                </a:solidFill>
                <a:cs typeface="B Nazanin" panose="00000400000000000000" pitchFamily="2" charset="-78"/>
              </a:rPr>
              <a:t>توصیه های عمومی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اجرای </a:t>
            </a:r>
            <a:r>
              <a:rPr lang="fa-IR" sz="2000" dirty="0">
                <a:cs typeface="B Nazanin" panose="00000400000000000000" pitchFamily="2" charset="-78"/>
              </a:rPr>
              <a:t>عادات خوب بهداشتی از جمله تمیز کردن و ضدعفونی کردن سطوح در معرض تماس (در منزل، محل کار، مدرسه)،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خواب کافی ،کاهش اضطراب، نوشیدن مایعات کافی، تغذیه مناسب و...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مراجعه به پزشک و پرهیز از خود درمانی و مصرف خودسرانه دارو </a:t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722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4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اقدامات پیشگیرانه کلی </a:t>
            </a:r>
            <a:r>
              <a:rPr lang="fa-IR" sz="24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37007"/>
            <a:ext cx="8596668" cy="3880773"/>
          </a:xfrm>
        </p:spPr>
        <p:txBody>
          <a:bodyPr>
            <a:no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i="1" dirty="0">
                <a:solidFill>
                  <a:srgbClr val="FF0000"/>
                </a:solidFill>
                <a:cs typeface="B Nazanin" panose="00000400000000000000" pitchFamily="2" charset="-78"/>
              </a:rPr>
              <a:t>آموزش رعایت اصول بهداشت فردی و اجتماعی</a:t>
            </a:r>
            <a:r>
              <a:rPr lang="fa-IR" sz="2000" dirty="0">
                <a:cs typeface="B Nazanin" panose="00000400000000000000" pitchFamily="2" charset="-78"/>
              </a:rPr>
              <a:t>:آموزش به مردم و کارکنان </a:t>
            </a:r>
            <a:r>
              <a:rPr lang="fa-IR" sz="2000" dirty="0" smtClean="0">
                <a:cs typeface="B Nazanin" panose="00000400000000000000" pitchFamily="2" charset="-78"/>
              </a:rPr>
              <a:t>به ویژه </a:t>
            </a:r>
            <a:r>
              <a:rPr lang="fa-IR" sz="2000" dirty="0">
                <a:cs typeface="B Nazanin" panose="00000400000000000000" pitchFamily="2" charset="-78"/>
              </a:rPr>
              <a:t>در موردآداب بهداشتی از اصولی </a:t>
            </a:r>
            <a:r>
              <a:rPr lang="fa-IR" sz="2000" dirty="0" smtClean="0">
                <a:cs typeface="B Nazanin" panose="00000400000000000000" pitchFamily="2" charset="-78"/>
              </a:rPr>
              <a:t>ترین اقدامات پیشگیری درکلیه بیماری های واگیر تنفسی </a:t>
            </a:r>
            <a:r>
              <a:rPr lang="fa-IR" sz="2000" dirty="0">
                <a:cs typeface="B Nazanin" panose="00000400000000000000" pitchFamily="2" charset="-78"/>
              </a:rPr>
              <a:t>بالاخص آنفلوانزا می </a:t>
            </a:r>
            <a:r>
              <a:rPr lang="fa-IR" sz="2000" dirty="0" smtClean="0">
                <a:cs typeface="B Nazanin" panose="00000400000000000000" pitchFamily="2" charset="-78"/>
              </a:rPr>
              <a:t>باشد این اصول 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شامل</a:t>
            </a:r>
            <a:r>
              <a:rPr lang="fa-IR" sz="2000" dirty="0">
                <a:cs typeface="B Nazanin" panose="00000400000000000000" pitchFamily="2" charset="-78"/>
              </a:rPr>
              <a:t>: عدم روبوسی </a:t>
            </a:r>
            <a:r>
              <a:rPr lang="fa-IR" sz="2000" dirty="0" smtClean="0">
                <a:cs typeface="B Nazanin" panose="00000400000000000000" pitchFamily="2" charset="-78"/>
              </a:rPr>
              <a:t>یادست دادن درهنگام بیماری ،پوشاندن دهان وبینی درهنگام عطسه و سرفه کردن،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استفاده </a:t>
            </a:r>
            <a:r>
              <a:rPr lang="fa-IR" sz="2000" dirty="0">
                <a:cs typeface="B Nazanin" panose="00000400000000000000" pitchFamily="2" charset="-78"/>
              </a:rPr>
              <a:t>ازماسک مناسب درهنگام </a:t>
            </a:r>
            <a:r>
              <a:rPr lang="fa-IR" sz="2000" dirty="0" smtClean="0">
                <a:cs typeface="B Nazanin" panose="00000400000000000000" pitchFamily="2" charset="-78"/>
              </a:rPr>
              <a:t>بیماری و دفع بهداشتی آن ، استراحت کافی ،عدم حضور دراماکن تجمعی و کار </a:t>
            </a:r>
            <a:r>
              <a:rPr lang="fa-IR" sz="2000" dirty="0">
                <a:cs typeface="B Nazanin" panose="00000400000000000000" pitchFamily="2" charset="-78"/>
              </a:rPr>
              <a:t>وبه حداقل رساندن تماس ها درهنگام بیماری </a:t>
            </a:r>
            <a:r>
              <a:rPr lang="fa-IR" sz="2000" dirty="0" smtClean="0">
                <a:cs typeface="B Nazanin" panose="00000400000000000000" pitchFamily="2" charset="-78"/>
              </a:rPr>
              <a:t>می باشد.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284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519" y="582305"/>
            <a:ext cx="8596668" cy="1320800"/>
          </a:xfrm>
        </p:spPr>
        <p:txBody>
          <a:bodyPr/>
          <a:lstStyle/>
          <a:p>
            <a:pPr algn="r" rtl="1"/>
            <a:r>
              <a:rPr lang="fa-IR" b="1" i="1" dirty="0">
                <a:solidFill>
                  <a:srgbClr val="FF0000"/>
                </a:solidFill>
                <a:cs typeface="B Nazanin" panose="00000400000000000000" pitchFamily="2" charset="-78"/>
              </a:rPr>
              <a:t>اقدامات پیشگیرانه </a:t>
            </a:r>
            <a:r>
              <a:rPr lang="fa-IR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کلی: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519" y="1242705"/>
            <a:ext cx="8596668" cy="5045429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تهویه </a:t>
            </a:r>
            <a:r>
              <a:rPr lang="fa-IR" sz="20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هوا: </a:t>
            </a:r>
            <a:r>
              <a:rPr lang="fa-IR" sz="2000" dirty="0">
                <a:cs typeface="B Nazanin" panose="00000400000000000000" pitchFamily="2" charset="-78"/>
              </a:rPr>
              <a:t>فضای محل زندگی وکار یکی از مهمترین ابزارهای پیشگیری از انتقال وانتشار بیماری های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تنفسی واگیر می باشد. ازطریق تهویه مناسب هوای محل استقرار و اسکان، میزان بارآلودگی عامل بیماریزا </a:t>
            </a:r>
            <a:r>
              <a:rPr lang="fa-IR" sz="2000" dirty="0" smtClean="0">
                <a:cs typeface="B Nazanin" panose="00000400000000000000" pitchFamily="2" charset="-78"/>
              </a:rPr>
              <a:t>درمحل کاهش می یابد .</a:t>
            </a:r>
            <a:r>
              <a:rPr lang="fa-IR" sz="2000" dirty="0">
                <a:cs typeface="B Nazanin" panose="00000400000000000000" pitchFamily="2" charset="-78"/>
              </a:rPr>
              <a:t> بدین منظور حداقل درهرساعت باید تهویه وجابجایی هوا 6 - 12بارانجام شود. نصب سیستم </a:t>
            </a:r>
            <a:r>
              <a:rPr lang="fa-IR" sz="2000" dirty="0" smtClean="0">
                <a:cs typeface="B Nazanin" panose="00000400000000000000" pitchFamily="2" charset="-78"/>
              </a:rPr>
              <a:t>تهویه</a:t>
            </a:r>
            <a:r>
              <a:rPr lang="fa-IR" sz="2000" dirty="0">
                <a:cs typeface="B Nazanin" panose="00000400000000000000" pitchFamily="2" charset="-78"/>
              </a:rPr>
              <a:t> بدین منظور حداقل درهرساعت باید تهویه وجابجایی هوا 6 - 12بارانجام </a:t>
            </a:r>
            <a:r>
              <a:rPr lang="fa-IR" sz="2000" dirty="0" smtClean="0">
                <a:cs typeface="B Nazanin" panose="00000400000000000000" pitchFamily="2" charset="-78"/>
              </a:rPr>
              <a:t>شود.</a:t>
            </a:r>
          </a:p>
        </p:txBody>
      </p:sp>
    </p:spTree>
    <p:extLst>
      <p:ext uri="{BB962C8B-B14F-4D97-AF65-F5344CB8AC3E}">
        <p14:creationId xmlns:p14="http://schemas.microsoft.com/office/powerpoint/2010/main" val="2227687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i="1" dirty="0">
                <a:solidFill>
                  <a:srgbClr val="FF0000"/>
                </a:solidFill>
                <a:cs typeface="B Nazanin" panose="00000400000000000000" pitchFamily="2" charset="-78"/>
              </a:rPr>
              <a:t>اقدامات پیشگیرانه کلی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00" y="1450905"/>
            <a:ext cx="8596668" cy="3880773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b="1" i="1" dirty="0">
                <a:solidFill>
                  <a:srgbClr val="FF0000"/>
                </a:solidFill>
                <a:cs typeface="B Nazanin" panose="00000400000000000000" pitchFamily="2" charset="-78"/>
              </a:rPr>
              <a:t>واکسیناسیون:</a:t>
            </a:r>
            <a:r>
              <a:rPr lang="fa-IR" dirty="0"/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واکسن </a:t>
            </a:r>
            <a:r>
              <a:rPr lang="fa-IR" sz="2000" dirty="0">
                <a:cs typeface="B Nazanin" panose="00000400000000000000" pitchFamily="2" charset="-78"/>
              </a:rPr>
              <a:t>آنفلوانزا جهت گروههای در معرض خطر (ابتلا به آنفلوانزا در آنان با عواقب وعوارض </a:t>
            </a:r>
            <a:r>
              <a:rPr lang="fa-IR" sz="2000" dirty="0" smtClean="0">
                <a:cs typeface="B Nazanin" panose="00000400000000000000" pitchFamily="2" charset="-78"/>
              </a:rPr>
              <a:t>سنگینتری همراه است و گروه های درمعرض تماس (به دلیل مشاغل خاص، بیشتر در معرض ابتلا به بیماری قرار دارند و توصیه میگردد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78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b="1" i="1" dirty="0">
                <a:solidFill>
                  <a:srgbClr val="FF0000"/>
                </a:solidFill>
                <a:cs typeface="B Nazanin" panose="00000400000000000000" pitchFamily="2" charset="-78"/>
              </a:rPr>
              <a:t>پیامهای آموزشی اساسی در کنترل و پیشگیری از انتقال و انتشار بیماریهای تنفسی واگیر </a:t>
            </a:r>
            <a:r>
              <a:rPr lang="fa-IR" sz="20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51636"/>
            <a:ext cx="8596668" cy="4803254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پوشاندن </a:t>
            </a:r>
            <a:r>
              <a:rPr lang="fa-IR" sz="2000" dirty="0">
                <a:cs typeface="B Nazanin" panose="00000400000000000000" pitchFamily="2" charset="-78"/>
              </a:rPr>
              <a:t>دهان و بینی در هنگام سرفه و یا عطسه کردن( ترجیحاً استفاده از ماسک یکبار مصرف)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شستشوی </a:t>
            </a:r>
            <a:r>
              <a:rPr lang="fa-IR" sz="2000" dirty="0">
                <a:cs typeface="B Nazanin" panose="00000400000000000000" pitchFamily="2" charset="-78"/>
              </a:rPr>
              <a:t>مداوم و مکرر دست ها ( ترجیحاً با آب و صابون و به طریقه صحیح )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نوشیدن </a:t>
            </a:r>
            <a:r>
              <a:rPr lang="fa-IR" sz="2000" dirty="0">
                <a:cs typeface="B Nazanin" panose="00000400000000000000" pitchFamily="2" charset="-78"/>
              </a:rPr>
              <a:t>آب و مایعات کافی و استراحت کردن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استفاده </a:t>
            </a:r>
            <a:r>
              <a:rPr lang="fa-IR" sz="2000" dirty="0">
                <a:cs typeface="B Nazanin" panose="00000400000000000000" pitchFamily="2" charset="-78"/>
              </a:rPr>
              <a:t>از داروهای ضد ویروسی در صورتی که سیستم ایمنی آسیب پذیری داشته باشید و بنا به تشخیص </a:t>
            </a:r>
            <a:r>
              <a:rPr lang="fa-IR" sz="2000" dirty="0" smtClean="0">
                <a:cs typeface="B Nazanin" panose="00000400000000000000" pitchFamily="2" charset="-78"/>
              </a:rPr>
              <a:t>و تجویز پزشک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عدم </a:t>
            </a:r>
            <a:r>
              <a:rPr lang="fa-IR" sz="2000" dirty="0">
                <a:cs typeface="B Nazanin" panose="00000400000000000000" pitchFamily="2" charset="-78"/>
              </a:rPr>
              <a:t>استفاده خودسرانه داروهای آنتی بیوتیک: این داروها بر روی سرماخوردگی و آنفلوانزا و بیماری های </a:t>
            </a:r>
            <a:r>
              <a:rPr lang="fa-IR" sz="2000" dirty="0" smtClean="0">
                <a:cs typeface="B Nazanin" panose="00000400000000000000" pitchFamily="2" charset="-78"/>
              </a:rPr>
              <a:t>ویروسی تاثیری ندارند.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پرهیز </a:t>
            </a:r>
            <a:r>
              <a:rPr lang="fa-IR" sz="2000" dirty="0">
                <a:cs typeface="B Nazanin" panose="00000400000000000000" pitchFamily="2" charset="-78"/>
              </a:rPr>
              <a:t>و عدم حضور در اماکن عمومی و تجمعات </a:t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640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16194"/>
            <a:ext cx="8392924" cy="1324054"/>
          </a:xfrm>
        </p:spPr>
        <p:txBody>
          <a:bodyPr>
            <a:normAutofit/>
          </a:bodyPr>
          <a:lstStyle/>
          <a:p>
            <a:pPr algn="r" rtl="1"/>
            <a:r>
              <a:rPr lang="fa-IR" sz="32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آنفلوانزا و جهش ژنتیکی</a:t>
            </a:r>
            <a:r>
              <a:rPr lang="fa-IR" sz="4000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endParaRPr lang="en-US" sz="4000" i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471" y="1209368"/>
            <a:ext cx="9008531" cy="3745159"/>
          </a:xfrm>
        </p:spPr>
        <p:txBody>
          <a:bodyPr>
            <a:noAutofit/>
          </a:bodyPr>
          <a:lstStyle/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sz="2000" dirty="0" smtClean="0">
                <a:cs typeface="B Nazanin" panose="00000400000000000000" pitchFamily="2" charset="-78"/>
              </a:rPr>
              <a:t>همه </a:t>
            </a:r>
            <a:r>
              <a:rPr lang="fa-IR" sz="2000" dirty="0">
                <a:cs typeface="B Nazanin" panose="00000400000000000000" pitchFamily="2" charset="-78"/>
              </a:rPr>
              <a:t>ویروس های آنفلوانزا از نظر ژنتیکی ناپایدار می باشند و همین مسئله احتمال تغییررا مطرح نموده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و تغییرات موتاسیون (جهش ژنتیکی) در طول زمان رخ می دهد.تغییرا ت کوچک ژنتیکی در ترکیب </a:t>
            </a:r>
            <a:r>
              <a:rPr lang="fa-IR" sz="2000" dirty="0" smtClean="0">
                <a:cs typeface="B Nazanin" panose="00000400000000000000" pitchFamily="2" charset="-78"/>
              </a:rPr>
              <a:t>ویروس</a:t>
            </a:r>
            <a:r>
              <a:rPr lang="fa-IR" sz="2000" dirty="0">
                <a:cs typeface="B Nazanin" panose="00000400000000000000" pitchFamily="2" charset="-78"/>
              </a:rPr>
              <a:t> آنفلوانزا تحت عنوان تغییرات دریفت (تغییرات کوچک)رخ می دهد.از سوی دیگر ویروس نوع </a:t>
            </a:r>
            <a:r>
              <a:rPr lang="en-US" sz="2000" dirty="0">
                <a:cs typeface="B Nazanin" panose="00000400000000000000" pitchFamily="2" charset="-78"/>
              </a:rPr>
              <a:t>A</a:t>
            </a:r>
            <a:r>
              <a:rPr lang="fa-IR" sz="2000" dirty="0">
                <a:cs typeface="B Nazanin" panose="00000400000000000000" pitchFamily="2" charset="-78"/>
              </a:rPr>
              <a:t>آنفلوانزا </a:t>
            </a:r>
            <a:r>
              <a:rPr lang="fa-IR" sz="2000" dirty="0" smtClean="0">
                <a:cs typeface="B Nazanin" panose="00000400000000000000" pitchFamily="2" charset="-78"/>
              </a:rPr>
              <a:t>از</a:t>
            </a:r>
            <a:r>
              <a:rPr lang="fa-IR" sz="2000" dirty="0">
                <a:cs typeface="B Nazanin" panose="00000400000000000000" pitchFamily="2" charset="-78"/>
              </a:rPr>
              <a:t> جمله زیر گونه های سوش های مختلف می توانند جابجا شده یا بازآرایی مواد ژنتیکی و بازترکیبی را </a:t>
            </a:r>
            <a:r>
              <a:rPr lang="fa-IR" sz="2000" dirty="0" smtClean="0">
                <a:cs typeface="B Nazanin" panose="00000400000000000000" pitchFamily="2" charset="-78"/>
              </a:rPr>
              <a:t>در</a:t>
            </a:r>
            <a:r>
              <a:rPr lang="fa-IR" sz="2000" dirty="0">
                <a:cs typeface="B Nazanin" panose="00000400000000000000" pitchFamily="2" charset="-78"/>
              </a:rPr>
              <a:t> طی روند بازآرایی و یا موتاسیون داشته </a:t>
            </a:r>
            <a:r>
              <a:rPr lang="fa-IR" sz="2000" dirty="0" smtClean="0">
                <a:cs typeface="B Nazanin" panose="00000400000000000000" pitchFamily="2" charset="-78"/>
              </a:rPr>
              <a:t>باشند. </a:t>
            </a:r>
            <a:r>
              <a:rPr lang="fa-IR" sz="2000" dirty="0"/>
              <a:t/>
            </a:r>
            <a:br>
              <a:rPr lang="fa-IR" sz="2000" dirty="0"/>
            </a:b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/>
              <a:t/>
            </a:r>
            <a:br>
              <a:rPr lang="fa-IR" sz="2000" dirty="0"/>
            </a:b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561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266" y="500418"/>
            <a:ext cx="8596668" cy="1320800"/>
          </a:xfrm>
        </p:spPr>
        <p:txBody>
          <a:bodyPr>
            <a:normAutofit/>
          </a:bodyPr>
          <a:lstStyle/>
          <a:p>
            <a:pPr algn="r" rtl="1"/>
            <a:r>
              <a:rPr lang="fa-IR" sz="1800" b="1" i="1" dirty="0">
                <a:solidFill>
                  <a:srgbClr val="FF0000"/>
                </a:solidFill>
                <a:cs typeface="B Nazanin" panose="00000400000000000000" pitchFamily="2" charset="-78"/>
              </a:rPr>
              <a:t>هفت راه اساسی برای جلوگیری از گرفتن بیماری آنفلوانزا و سایر بیماری های واگیر شدید</a:t>
            </a:r>
            <a:br>
              <a:rPr lang="fa-IR" sz="1800" b="1" i="1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18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تنفسی </a:t>
            </a:r>
            <a:r>
              <a:rPr lang="fa-IR" sz="18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r>
              <a:rPr lang="fa-IR" sz="1800" b="1" i="1" dirty="0">
                <a:solidFill>
                  <a:srgbClr val="FF0000"/>
                </a:solidFill>
              </a:rPr>
              <a:t/>
            </a:r>
            <a:br>
              <a:rPr lang="fa-IR" sz="1800" b="1" i="1" dirty="0">
                <a:solidFill>
                  <a:srgbClr val="FF0000"/>
                </a:solidFill>
              </a:rPr>
            </a:br>
            <a:endParaRPr lang="en-US" sz="1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95" y="1351129"/>
            <a:ext cx="8596668" cy="4831306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دریافت واکسن سالیانه آنفلوانزا بالاخص اگر در گروههای حساس و آسیب پذیر و در معرض خطر قرار دارید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اجتناب </a:t>
            </a:r>
            <a:r>
              <a:rPr lang="fa-IR" sz="2000" dirty="0">
                <a:cs typeface="B Nazanin" panose="00000400000000000000" pitchFamily="2" charset="-78"/>
              </a:rPr>
              <a:t>و دوری از افرادی که مبتلا به بیماری( واگیر) </a:t>
            </a:r>
            <a:r>
              <a:rPr lang="fa-IR" sz="2000" dirty="0" smtClean="0">
                <a:cs typeface="B Nazanin" panose="00000400000000000000" pitchFamily="2" charset="-78"/>
              </a:rPr>
              <a:t>هستند.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اجتناب </a:t>
            </a:r>
            <a:r>
              <a:rPr lang="fa-IR" sz="2000" dirty="0">
                <a:cs typeface="B Nazanin" panose="00000400000000000000" pitchFamily="2" charset="-78"/>
              </a:rPr>
              <a:t>و پرهیز از تماس دستها ( قبل از شستشو و ضد عفونی کردن آنها) با چشمها، دهان و </a:t>
            </a:r>
            <a:r>
              <a:rPr lang="fa-IR" sz="2000" dirty="0" smtClean="0">
                <a:cs typeface="B Nazanin" panose="00000400000000000000" pitchFamily="2" charset="-78"/>
              </a:rPr>
              <a:t>بینی.</a:t>
            </a: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تمیزکردن </a:t>
            </a:r>
            <a:r>
              <a:rPr lang="fa-IR" sz="2000" dirty="0">
                <a:cs typeface="B Nazanin" panose="00000400000000000000" pitchFamily="2" charset="-78"/>
              </a:rPr>
              <a:t>و گندزدایی کردن مداوم و مکرر وسایل و سطوح مشترک در خانه بالاخص زمانی که </a:t>
            </a:r>
            <a:r>
              <a:rPr lang="fa-IR" sz="2000" dirty="0" smtClean="0">
                <a:cs typeface="B Nazanin" panose="00000400000000000000" pitchFamily="2" charset="-78"/>
              </a:rPr>
              <a:t>فرد</a:t>
            </a: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شستوی </a:t>
            </a:r>
            <a:r>
              <a:rPr lang="fa-IR" sz="2000" dirty="0">
                <a:cs typeface="B Nazanin" panose="00000400000000000000" pitchFamily="2" charset="-78"/>
              </a:rPr>
              <a:t>مداوم و مکرر دست ها( با آب و صابون و یا استفاده از مواد ضدعفونی کننده )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تهویه </a:t>
            </a:r>
            <a:r>
              <a:rPr lang="fa-IR" sz="2000" dirty="0">
                <a:cs typeface="B Nazanin" panose="00000400000000000000" pitchFamily="2" charset="-78"/>
              </a:rPr>
              <a:t>مناسب و مطلوب هوای محل زندگی و اسکان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پرهیز </a:t>
            </a:r>
            <a:r>
              <a:rPr lang="fa-IR" sz="2000" dirty="0">
                <a:cs typeface="B Nazanin" panose="00000400000000000000" pitchFamily="2" charset="-78"/>
              </a:rPr>
              <a:t>از تماس بدون حفاظت با پرندگان و سایر حیوانات و بالاخص لاشه پرندگان و حیوانات تلف شده </a:t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7733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484" y="556392"/>
            <a:ext cx="3908422" cy="581711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907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039" y="2142698"/>
            <a:ext cx="8596668" cy="28614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FFC000"/>
                </a:solidFill>
                <a:latin typeface="Blackadder ITC" panose="04020505051007020D02" pitchFamily="82" charset="0"/>
                <a:cs typeface="2  Baran" panose="00000400000000000000" pitchFamily="2" charset="-78"/>
              </a:rPr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393355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2405" y="2715904"/>
            <a:ext cx="6259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 rtl="1">
              <a:buFont typeface="Wingdings" panose="05000000000000000000" pitchFamily="2" charset="2"/>
              <a:buChar char="ü"/>
            </a:pPr>
            <a:r>
              <a:rPr lang="fa-IR" b="1" dirty="0">
                <a:latin typeface="Blackadder ITC" panose="04020505051007020D02" pitchFamily="82" charset="0"/>
                <a:cs typeface="2  Esfehan" panose="00000700000000000000" pitchFamily="2" charset="-78"/>
              </a:rPr>
              <a:t>منبع:دستورالعمل آشنایی با بیماری آنفلوانزاراههای انتقال و پیشگیری آبان1401</a:t>
            </a:r>
            <a:endParaRPr lang="en-US" b="1" dirty="0">
              <a:latin typeface="Blackadder ITC" panose="04020505051007020D02" pitchFamily="82" charset="0"/>
              <a:cs typeface="2  Esfeha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9878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b="1" i="1" dirty="0">
                <a:solidFill>
                  <a:srgbClr val="FF0000"/>
                </a:solidFill>
                <a:cs typeface="B Nazanin" panose="00000400000000000000" pitchFamily="2" charset="-78"/>
              </a:rPr>
              <a:t>انتشار بيماری:</a:t>
            </a:r>
            <a:endParaRPr lang="en-US" sz="3200" i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69" y="1270000"/>
            <a:ext cx="8596668" cy="3880773"/>
          </a:xfrm>
        </p:spPr>
        <p:txBody>
          <a:bodyPr>
            <a:normAutofit/>
          </a:bodyPr>
          <a:lstStyle/>
          <a:p>
            <a:pPr algn="just" rtl="1" fontAlgn="base">
              <a:lnSpc>
                <a:spcPct val="150000"/>
              </a:lnSpc>
            </a:pPr>
            <a:r>
              <a:rPr lang="ar-SA" sz="2000" dirty="0">
                <a:cs typeface="B Nazanin" panose="00000400000000000000" pitchFamily="2" charset="-78"/>
              </a:rPr>
              <a:t>ويروس آنفلوانزا، دائما در حال تغيير مي باشد که همين موضوع زمينه ساز وقوع همه گيری آنفلوانزا است. </a:t>
            </a:r>
            <a:r>
              <a:rPr lang="ar-SA" sz="2000" dirty="0" smtClean="0">
                <a:cs typeface="B Nazanin" panose="00000400000000000000" pitchFamily="2" charset="-78"/>
              </a:rPr>
              <a:t>بزرگترين </a:t>
            </a:r>
            <a:r>
              <a:rPr lang="ar-SA" sz="2000" dirty="0">
                <a:cs typeface="B Nazanin" panose="00000400000000000000" pitchFamily="2" charset="-78"/>
              </a:rPr>
              <a:t>همه گيری آنفلوانزا ( در اسپانيا در سال 1919- 1918)، سبب 500 ميليون ابتلا و 40 ميليون مرگ در سراسر جهان گرديد.</a:t>
            </a:r>
          </a:p>
          <a:p>
            <a:pPr algn="just" rtl="1" fontAlgn="base">
              <a:lnSpc>
                <a:spcPct val="150000"/>
              </a:lnSpc>
            </a:pPr>
            <a:r>
              <a:rPr lang="ar-SA" sz="2000" dirty="0">
                <a:cs typeface="B Nazanin" panose="00000400000000000000" pitchFamily="2" charset="-78"/>
              </a:rPr>
              <a:t>   کودکان در سنين مدرسه، هسته اوليه انتشار آلودگي محسوب مي شوند و افزايش تعداد کودکان مبتلا به بيماری تنفسي تب دار، اغلب اولين نشانه شروع همه گيری آنفلوانزا در يک جامعه است که با ظهور موارد بيماری در بالغين ادامه مي يابد.</a:t>
            </a:r>
          </a:p>
        </p:txBody>
      </p:sp>
    </p:spTree>
    <p:extLst>
      <p:ext uri="{BB962C8B-B14F-4D97-AF65-F5344CB8AC3E}">
        <p14:creationId xmlns:p14="http://schemas.microsoft.com/office/powerpoint/2010/main" val="30926640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811"/>
            <a:ext cx="8596668" cy="1320800"/>
          </a:xfrm>
        </p:spPr>
        <p:txBody>
          <a:bodyPr>
            <a:normAutofit/>
          </a:bodyPr>
          <a:lstStyle/>
          <a:p>
            <a:pPr algn="r" rtl="1"/>
            <a:r>
              <a:rPr lang="fa-IR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اهمیت بیماری:</a:t>
            </a:r>
            <a:endParaRPr lang="en-US" b="1" i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159099"/>
            <a:ext cx="8824455" cy="5066406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Nazanin" panose="00000400000000000000" pitchFamily="2" charset="-78"/>
              </a:rPr>
              <a:t>بطورکلی </a:t>
            </a:r>
            <a:r>
              <a:rPr lang="fa-IR" sz="2000" dirty="0">
                <a:cs typeface="B Nazanin" panose="00000400000000000000" pitchFamily="2" charset="-78"/>
              </a:rPr>
              <a:t>آنفلوانزا با میزان ابتلای تخمینی سالیانه 10-5درصد در بالغین و 30-20درصد </a:t>
            </a:r>
            <a:r>
              <a:rPr lang="fa-IR" sz="2000" dirty="0" smtClean="0">
                <a:cs typeface="B Nazanin" panose="00000400000000000000" pitchFamily="2" charset="-78"/>
              </a:rPr>
              <a:t>درکودکان رخ می دهد.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ناخوشی </a:t>
            </a:r>
            <a:r>
              <a:rPr lang="fa-IR" sz="2000" dirty="0">
                <a:cs typeface="B Nazanin" panose="00000400000000000000" pitchFamily="2" charset="-78"/>
              </a:rPr>
              <a:t>یا بیماری حاصله میتواند منجر به بستری شدن در بیمارستان یا مرگ بویژه و عمدتا در گروههای </a:t>
            </a:r>
            <a:r>
              <a:rPr lang="fa-IR" sz="2000" dirty="0" smtClean="0">
                <a:cs typeface="B Nazanin" panose="00000400000000000000" pitchFamily="2" charset="-78"/>
              </a:rPr>
              <a:t>پرخطر(کودکان ،سالمندان،افراد دارای بیماری مزمن) گردد.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اپیدمی های بیماری می تواند </a:t>
            </a:r>
            <a:r>
              <a:rPr lang="fa-IR" sz="2000" dirty="0">
                <a:cs typeface="B Nazanin" panose="00000400000000000000" pitchFamily="2" charset="-78"/>
              </a:rPr>
              <a:t>منجر غیبت از کار در گروههای کاری بزرگ و یا مدارس و کاهش تولید گردد.براورد جهانی </a:t>
            </a:r>
            <a:r>
              <a:rPr lang="fa-IR" sz="2000" dirty="0" smtClean="0">
                <a:cs typeface="B Nazanin" panose="00000400000000000000" pitchFamily="2" charset="-78"/>
              </a:rPr>
              <a:t>اپیدمی های ناشی از آنفلوانزا درحدود 5-3میلیون مورد شدید بیماری وحدود 250هزار تا500هزار مرگ می باشد.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در </a:t>
            </a:r>
            <a:r>
              <a:rPr lang="fa-IR" sz="2000" dirty="0">
                <a:cs typeface="B Nazanin" panose="00000400000000000000" pitchFamily="2" charset="-78"/>
              </a:rPr>
              <a:t>حال حاضرموثر ترین راه پیشگیری از بیماری و دفع کردن شدت بیماری انجام واکسیناسیون و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رعایت بهداشت فردی و اجتماعی(عمومی) می باشد </a:t>
            </a:r>
            <a:r>
              <a:rPr lang="fa-IR" sz="2000" dirty="0" smtClean="0">
                <a:cs typeface="B Nazanin" panose="00000400000000000000" pitchFamily="2" charset="-78"/>
              </a:rPr>
              <a:t>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796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4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اهمیت بیماری</a:t>
            </a:r>
            <a:r>
              <a:rPr lang="fa-IR" sz="16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(ادامه) </a:t>
            </a:r>
            <a:r>
              <a:rPr lang="fa-IR" sz="2400" b="1" i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  <a:endParaRPr lang="en-US" sz="2400" b="1" i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611" y="1141211"/>
            <a:ext cx="8488391" cy="479595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a-IR" sz="2000" dirty="0" smtClean="0">
                <a:cs typeface="B Nazanin" panose="00000400000000000000" pitchFamily="2" charset="-78"/>
              </a:rPr>
              <a:t>پاندمی </a:t>
            </a:r>
            <a:r>
              <a:rPr lang="fa-IR" sz="2000" dirty="0">
                <a:cs typeface="B Nazanin" panose="00000400000000000000" pitchFamily="2" charset="-78"/>
              </a:rPr>
              <a:t>(جهانگیری) آنفلوانزا زمانی که ویروس جدید آنفلوانزا توانایی کافی و پایدار انتقال انسان به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انسان را کسب نماید میتواند رخ داده و بدنبال </a:t>
            </a:r>
            <a:r>
              <a:rPr lang="fa-IR" sz="2000" dirty="0" smtClean="0">
                <a:cs typeface="B Nazanin" panose="00000400000000000000" pitchFamily="2" charset="-78"/>
              </a:rPr>
              <a:t>آن </a:t>
            </a:r>
            <a:r>
              <a:rPr lang="fa-IR" sz="2000" dirty="0">
                <a:cs typeface="B Nazanin" panose="00000400000000000000" pitchFamily="2" charset="-78"/>
              </a:rPr>
              <a:t>بصورت جهانی گسترش </a:t>
            </a:r>
            <a:r>
              <a:rPr lang="fa-IR" sz="2000" i="1" u="sng" dirty="0">
                <a:solidFill>
                  <a:schemeClr val="tx1"/>
                </a:solidFill>
                <a:cs typeface="B Nazanin" panose="00000400000000000000" pitchFamily="2" charset="-78"/>
              </a:rPr>
              <a:t>یابد.</a:t>
            </a:r>
            <a:r>
              <a:rPr lang="fa-IR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  <a:t>تاکنون پاندمی های</a:t>
            </a:r>
            <a:br>
              <a:rPr lang="fa-IR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  <a:t>آنفلوانزا فقط توسط زیرگونه های جدید نوع </a:t>
            </a:r>
            <a:r>
              <a:rPr lang="en-US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  <a:t>A</a:t>
            </a:r>
            <a:r>
              <a:rPr lang="fa-IR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  <a:t>ویروس ایجاد شده اند زیرا بدن انسان به آن</a:t>
            </a:r>
            <a:br>
              <a:rPr lang="fa-IR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  <a:t>ایمنی نداشته و معمولا بیماری حاصل از آن بسیار شدید می باشد</a:t>
            </a:r>
            <a:r>
              <a:rPr lang="fa-IR" sz="2000" b="1" dirty="0">
                <a:cs typeface="B Nazanin" panose="00000400000000000000" pitchFamily="2" charset="-78"/>
              </a:rPr>
              <a:t>.</a:t>
            </a:r>
            <a:r>
              <a:rPr lang="fa-IR" sz="2000" dirty="0">
                <a:cs typeface="B Nazanin" panose="00000400000000000000" pitchFamily="2" charset="-78"/>
              </a:rPr>
              <a:t>پاندمی یک رخداد یک مرحله </a:t>
            </a:r>
            <a:r>
              <a:rPr lang="fa-IR" sz="2000" dirty="0" smtClean="0">
                <a:cs typeface="B Nazanin" panose="00000400000000000000" pitchFamily="2" charset="-78"/>
              </a:rPr>
              <a:t>ای نمی باشد و مراحل بیماری در دو یا سه موج زمانی در طول 3تا12ماه به وقوع می پیوندد 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انتظار می رود </a:t>
            </a:r>
            <a:r>
              <a:rPr lang="fa-IR" sz="2000" dirty="0">
                <a:cs typeface="B Nazanin" panose="00000400000000000000" pitchFamily="2" charset="-78"/>
              </a:rPr>
              <a:t>بیماری در همه بخش های دنیا توسط مسافرت های هوایی ( پاندمی مدرن) در کمتر از 3ماه </a:t>
            </a:r>
            <a:r>
              <a:rPr lang="fa-IR" sz="2000" dirty="0" smtClean="0">
                <a:cs typeface="B Nazanin" panose="00000400000000000000" pitchFamily="2" charset="-78"/>
              </a:rPr>
              <a:t>گسترش یابد.</a:t>
            </a:r>
            <a:r>
              <a:rPr lang="fa-IR" sz="2000" b="1" dirty="0"/>
              <a:t> </a:t>
            </a:r>
            <a:r>
              <a:rPr lang="fa-IR" sz="2000" b="1" i="1" u="sng" dirty="0">
                <a:solidFill>
                  <a:srgbClr val="FF0000"/>
                </a:solidFill>
                <a:cs typeface="B Nazanin" panose="00000400000000000000" pitchFamily="2" charset="-78"/>
              </a:rPr>
              <a:t>داده های تاریخی بیانگر وقوع کلیه پاندمی های آنفلوانزا با منشا حیوانات </a:t>
            </a:r>
            <a:r>
              <a:rPr lang="fa-IR" sz="2000" b="1" i="1" u="sng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میباشد .</a:t>
            </a:r>
            <a:r>
              <a:rPr lang="fa-IR" sz="2000" b="1" dirty="0">
                <a:cs typeface="B Nazanin" panose="00000400000000000000" pitchFamily="2" charset="-78"/>
              </a:rPr>
              <a:t/>
            </a:r>
            <a:br>
              <a:rPr lang="fa-IR" sz="2000" b="1" dirty="0"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>آنفلوانزای </a:t>
            </a:r>
            <a:r>
              <a:rPr lang="fa-IR" sz="2000" dirty="0">
                <a:cs typeface="B Nazanin" panose="00000400000000000000" pitchFamily="2" charset="-78"/>
              </a:rPr>
              <a:t>زئونوتیک(حیوانی) زمانی که انسان توسط ویروس های آنفلوانزای درگردش حیوانی آلوده</a:t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>شود بوقوع می پیوندد.آلودگی انسانی بطور اولیه توسط تماس مستقیم با حیوان آلوده یا محیط آلوده </a:t>
            </a:r>
            <a:r>
              <a:rPr lang="fa-IR" sz="2000" dirty="0" smtClean="0">
                <a:cs typeface="B Nazanin" panose="00000400000000000000" pitchFamily="2" charset="-78"/>
              </a:rPr>
              <a:t>ایجاد می شود.</a:t>
            </a: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/>
              <a:t/>
            </a:r>
            <a:br>
              <a:rPr lang="fa-IR" sz="2000" dirty="0"/>
            </a:b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r>
              <a:rPr lang="fa-IR" sz="2000" dirty="0">
                <a:cs typeface="B Nazanin" panose="00000400000000000000" pitchFamily="2" charset="-78"/>
              </a:rPr>
              <a:t/>
            </a:r>
            <a:br>
              <a:rPr lang="fa-IR" sz="2000" dirty="0">
                <a:cs typeface="B Nazanin" panose="00000400000000000000" pitchFamily="2" charset="-78"/>
              </a:rPr>
            </a:b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78215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b="1" i="1" dirty="0">
                <a:solidFill>
                  <a:srgbClr val="FF0000"/>
                </a:solidFill>
                <a:cs typeface="B Nazanin" panose="00000400000000000000" pitchFamily="2" charset="-78"/>
              </a:rPr>
              <a:t>چرا آنفلوانزا حائز اهميت است:</a:t>
            </a:r>
            <a:endParaRPr lang="en-US" sz="3200" i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/>
          </a:bodyPr>
          <a:lstStyle/>
          <a:p>
            <a:pPr algn="just" rtl="1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cs typeface="B Nazanin" panose="00000400000000000000" pitchFamily="2" charset="-78"/>
              </a:rPr>
              <a:t>آنفلوانزا</a:t>
            </a:r>
            <a:r>
              <a:rPr lang="fa-IR" sz="2000" b="1" dirty="0">
                <a:cs typeface="B Nazanin" panose="00000400000000000000" pitchFamily="2" charset="-78"/>
              </a:rPr>
              <a:t>، قابليت ايجاد همه گيری وسيع را دارد.</a:t>
            </a:r>
          </a:p>
          <a:p>
            <a:pPr algn="just" rtl="1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cs typeface="B Nazanin" panose="00000400000000000000" pitchFamily="2" charset="-78"/>
              </a:rPr>
              <a:t>وقوع </a:t>
            </a:r>
            <a:r>
              <a:rPr lang="fa-IR" sz="2000" b="1" dirty="0">
                <a:cs typeface="B Nazanin" panose="00000400000000000000" pitchFamily="2" charset="-78"/>
              </a:rPr>
              <a:t>همه گيری آنفلوانزا، غير قابل پيش بيني است.</a:t>
            </a:r>
          </a:p>
          <a:p>
            <a:pPr algn="just" rtl="1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 سرعت انتشار آنفلوانزا، بسيار بالا است.</a:t>
            </a:r>
          </a:p>
          <a:p>
            <a:pPr algn="just" rtl="1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 همه گيری آنفلوانزا، عواقب گسترده اجتماعي و اقتصادی دارد.</a:t>
            </a:r>
          </a:p>
          <a:p>
            <a:pPr algn="just" rtl="1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cs typeface="B Nazanin" panose="00000400000000000000" pitchFamily="2" charset="-78"/>
              </a:rPr>
              <a:t>در </a:t>
            </a:r>
            <a:r>
              <a:rPr lang="fa-IR" sz="2000" b="1" dirty="0">
                <a:cs typeface="B Nazanin" panose="00000400000000000000" pitchFamily="2" charset="-78"/>
              </a:rPr>
              <a:t>بيماران قلبي، ريوی، کليوی، افراد مسن و کودکان، عوارض شديد و مرگ و مير بيشتری به دنبال دارد</a:t>
            </a:r>
            <a:r>
              <a:rPr lang="fa-IR" sz="2000" b="1" dirty="0" smtClean="0">
                <a:cs typeface="B Nazanin" panose="00000400000000000000" pitchFamily="2" charset="-78"/>
              </a:rPr>
              <a:t>.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2135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b="1" i="1" dirty="0">
                <a:solidFill>
                  <a:srgbClr val="FF0000"/>
                </a:solidFill>
                <a:cs typeface="B Nazanin" panose="00000400000000000000" pitchFamily="2" charset="-78"/>
              </a:rPr>
              <a:t>واکسيناسيون آنفلوانزا:</a:t>
            </a:r>
            <a:endParaRPr lang="en-US" sz="3200" i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38865"/>
            <a:ext cx="8596668" cy="4802497"/>
          </a:xfrm>
        </p:spPr>
        <p:txBody>
          <a:bodyPr/>
          <a:lstStyle/>
          <a:p>
            <a:pPr algn="just" rtl="1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cs typeface="B Nazanin" panose="00000400000000000000" pitchFamily="2" charset="-78"/>
              </a:rPr>
              <a:t>و</a:t>
            </a:r>
            <a:r>
              <a:rPr lang="ar-SA" sz="2000" b="1" dirty="0" smtClean="0">
                <a:cs typeface="B Nazanin" panose="00000400000000000000" pitchFamily="2" charset="-78"/>
              </a:rPr>
              <a:t>اکسيناسيون </a:t>
            </a:r>
            <a:r>
              <a:rPr lang="ar-SA" sz="2000" b="1" dirty="0">
                <a:cs typeface="B Nazanin" panose="00000400000000000000" pitchFamily="2" charset="-78"/>
              </a:rPr>
              <a:t>بر عليه آنفلوانزا از عوارض شديد و مرگ و مير بيماری جلوگيری کرده و موارد بستری را تا 50 درصد کاهش مي دهد.</a:t>
            </a:r>
          </a:p>
          <a:p>
            <a:pPr algn="just" rtl="1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000" b="1" dirty="0">
                <a:cs typeface="B Nazanin" panose="00000400000000000000" pitchFamily="2" charset="-78"/>
              </a:rPr>
              <a:t>فاصله زماني واکسيناسيون تا ايجاد ايمني در بدن، حدود 2 هفته طول مي کشد.</a:t>
            </a:r>
          </a:p>
          <a:p>
            <a:pPr algn="just" rtl="1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000" b="1" dirty="0">
                <a:cs typeface="B Nazanin" panose="00000400000000000000" pitchFamily="2" charset="-78"/>
              </a:rPr>
              <a:t>به دليل تغييرات در ويروس آنفلوانزا، لازم است هر ساله واکسيناسيون با واکسن آنفلوانزا تکرار شود.</a:t>
            </a:r>
          </a:p>
          <a:p>
            <a:pPr algn="just" rtl="1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000" b="1" dirty="0">
                <a:cs typeface="B Nazanin" panose="00000400000000000000" pitchFamily="2" charset="-78"/>
              </a:rPr>
              <a:t>در صورت دريافت واکسن، احتمال ابتلا به شکل خفيف آنفلوانزا وجود دارد.</a:t>
            </a:r>
          </a:p>
          <a:p>
            <a:pPr algn="just" rtl="1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000" b="1" dirty="0">
                <a:cs typeface="B Nazanin" panose="00000400000000000000" pitchFamily="2" charset="-78"/>
              </a:rPr>
              <a:t>واکسن آنفلوانزا، تاثيری بر ساير ويروسها و بيماريهای مشابه ندارد.</a:t>
            </a:r>
          </a:p>
          <a:p>
            <a:pPr algn="just" rtl="1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000" b="1" dirty="0">
                <a:cs typeface="B Nazanin" panose="00000400000000000000" pitchFamily="2" charset="-78"/>
              </a:rPr>
              <a:t>واکسن آنفلوانزا از بروز سرماخوردگي جلوگيری نمي کند</a:t>
            </a:r>
            <a:r>
              <a:rPr lang="ar-S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94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1164</Words>
  <Application>Microsoft Office PowerPoint</Application>
  <PresentationFormat>Widescreen</PresentationFormat>
  <Paragraphs>92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6" baseType="lpstr">
      <vt:lpstr>2  Baran</vt:lpstr>
      <vt:lpstr>2  Esfehan</vt:lpstr>
      <vt:lpstr>2  Sahar</vt:lpstr>
      <vt:lpstr>Arial</vt:lpstr>
      <vt:lpstr>B Kamran Outline</vt:lpstr>
      <vt:lpstr>B Nazanin</vt:lpstr>
      <vt:lpstr>Blackadder ITC</vt:lpstr>
      <vt:lpstr>Calibri</vt:lpstr>
      <vt:lpstr>Tahoma</vt:lpstr>
      <vt:lpstr>Trebuchet MS</vt:lpstr>
      <vt:lpstr>Wingdings</vt:lpstr>
      <vt:lpstr>Wingdings 3</vt:lpstr>
      <vt:lpstr>Facet</vt:lpstr>
      <vt:lpstr>آشنایی با بیماری آنفلوانزا  راههای انتقال و پیشگیری   </vt:lpstr>
      <vt:lpstr>مقدمه : </vt:lpstr>
      <vt:lpstr>انواع سویه ها بیماری :</vt:lpstr>
      <vt:lpstr>آنفلوانزا و جهش ژنتیکی:</vt:lpstr>
      <vt:lpstr>انتشار بيماری:</vt:lpstr>
      <vt:lpstr>اهمیت بیماری:</vt:lpstr>
      <vt:lpstr>اهمیت بیماری(ادامه) :</vt:lpstr>
      <vt:lpstr>چرا آنفلوانزا حائز اهميت است:</vt:lpstr>
      <vt:lpstr>واکسيناسيون آنفلوانزا:</vt:lpstr>
      <vt:lpstr>اولويت مصرف واکسن آنفلوانزا در کدام گروه های جامعه مي باشد؟</vt:lpstr>
      <vt:lpstr>آنفلوانزای پرندگان و اهمیت انتقال آن به انسان: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علایم بالینی : </vt:lpstr>
      <vt:lpstr>PowerPoint Presentation</vt:lpstr>
      <vt:lpstr>PowerPoint Presentation</vt:lpstr>
      <vt:lpstr>PowerPoint Presentation</vt:lpstr>
      <vt:lpstr>PowerPoint Presentation</vt:lpstr>
      <vt:lpstr>افراد در معرض خطر بیماری آنفلوانزای انسانی شامل موارد زیر هستند :</vt:lpstr>
      <vt:lpstr>افراد در معرض تماس بیماری آنفلوانزای انسانی شامل موارد زیر هستند : </vt:lpstr>
      <vt:lpstr>اقدامات احتیاطی برای تماسهای نزدیك و خانگی با فرد بیمار یا مشکوک به آنفلوانزا : </vt:lpstr>
      <vt:lpstr>اقدامات احتیاطی برای تماسهای نزدیك و خانگی با فرد بیمار یا مشکوک به آنفلوانزا :</vt:lpstr>
      <vt:lpstr>اقدامات احتیاطی برای مسافرین : </vt:lpstr>
      <vt:lpstr>اقدامات احتیاطی برای مسافرین :</vt:lpstr>
      <vt:lpstr>توصیه های بهداشتی در خصوص آنفلوانزای پرندگان و سلامت مواد غذایی : </vt:lpstr>
      <vt:lpstr>PowerPoint Presentation</vt:lpstr>
      <vt:lpstr>PowerPoint Presentation</vt:lpstr>
      <vt:lpstr>توصیه های بهداشتی به پرورش دهندگان طیور(سنتی) و نگهداری در منزل : </vt:lpstr>
      <vt:lpstr>توصیه های عمومی : </vt:lpstr>
      <vt:lpstr>توصیه های عمومی :</vt:lpstr>
      <vt:lpstr>اقدامات پیشگیرانه کلی : </vt:lpstr>
      <vt:lpstr>اقدامات پیشگیرانه کلی:</vt:lpstr>
      <vt:lpstr>اقدامات پیشگیرانه کلی :</vt:lpstr>
      <vt:lpstr>پیامهای آموزشی اساسی در کنترل و پیشگیری از انتقال و انتشار بیماریهای تنفسی واگیر : </vt:lpstr>
      <vt:lpstr>هفت راه اساسی برای جلوگیری از گرفتن بیماری آنفلوانزا و سایر بیماری های واگیر شدید تنفسی :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آشنایی با بیماری آنفلوانزا</dc:title>
  <dc:creator>هدایت پور  اعظم</dc:creator>
  <cp:lastModifiedBy>هدایت پور  اعظم</cp:lastModifiedBy>
  <cp:revision>101</cp:revision>
  <dcterms:created xsi:type="dcterms:W3CDTF">2023-08-28T09:59:24Z</dcterms:created>
  <dcterms:modified xsi:type="dcterms:W3CDTF">2023-09-09T09:01:31Z</dcterms:modified>
</cp:coreProperties>
</file>